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76" r:id="rId5"/>
    <p:sldId id="262" r:id="rId6"/>
    <p:sldId id="264" r:id="rId7"/>
    <p:sldId id="278" r:id="rId8"/>
    <p:sldId id="279" r:id="rId9"/>
    <p:sldId id="280" r:id="rId10"/>
    <p:sldId id="281" r:id="rId11"/>
    <p:sldId id="265" r:id="rId12"/>
    <p:sldId id="266" r:id="rId13"/>
    <p:sldId id="267" r:id="rId14"/>
    <p:sldId id="268" r:id="rId15"/>
    <p:sldId id="271"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1" d="100"/>
          <a:sy n="91" d="100"/>
        </p:scale>
        <p:origin x="72" y="3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E18F4-83D4-4F2E-BBDC-AE2B1F81D25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ru-RU"/>
        </a:p>
      </dgm:t>
    </dgm:pt>
    <dgm:pt modelId="{BED1393E-7968-471A-9DEE-D444F4CAE298}">
      <dgm:prSet phldrT="[Текст]" custT="1"/>
      <dgm:spPr/>
      <dgm:t>
        <a:bodyPr/>
        <a:lstStyle/>
        <a:p>
          <a:r>
            <a:rPr lang="kk-KZ" sz="2000">
              <a:latin typeface="Times New Roman" panose="02020603050405020304" pitchFamily="18" charset="0"/>
              <a:cs typeface="Times New Roman" panose="02020603050405020304" pitchFamily="18" charset="0"/>
            </a:rPr>
            <a:t>Географияны зерделеудегі  ұлтаралық қатынастар мәдениеті.</a:t>
          </a:r>
          <a:endParaRPr lang="ru-RU" sz="2000" dirty="0">
            <a:latin typeface="Times New Roman" panose="02020603050405020304" pitchFamily="18" charset="0"/>
            <a:cs typeface="Times New Roman" panose="02020603050405020304" pitchFamily="18" charset="0"/>
          </a:endParaRPr>
        </a:p>
      </dgm:t>
    </dgm:pt>
    <dgm:pt modelId="{8BD9E268-AD88-4342-810A-2E8E8542E2F4}" type="parTrans" cxnId="{3C867CB4-6D15-4868-B595-1199DACB182A}">
      <dgm:prSet/>
      <dgm:spPr/>
      <dgm:t>
        <a:bodyPr/>
        <a:lstStyle/>
        <a:p>
          <a:endParaRPr lang="ru-RU"/>
        </a:p>
      </dgm:t>
    </dgm:pt>
    <dgm:pt modelId="{2263FAA4-1316-467D-8E1E-11FDE0135E23}" type="sibTrans" cxnId="{3C867CB4-6D15-4868-B595-1199DACB182A}">
      <dgm:prSet/>
      <dgm:spPr/>
      <dgm:t>
        <a:bodyPr/>
        <a:lstStyle/>
        <a:p>
          <a:endParaRPr lang="ru-RU"/>
        </a:p>
      </dgm:t>
    </dgm:pt>
    <dgm:pt modelId="{3DFED75D-B1FF-4B9E-8137-3D53DA3FF74A}">
      <dgm:prSet phldrT="[Текст]" custT="1"/>
      <dgm:spPr/>
      <dgm:t>
        <a:bodyPr/>
        <a:lstStyle/>
        <a:p>
          <a:r>
            <a:rPr lang="kk-KZ" sz="2000">
              <a:latin typeface="Times New Roman" panose="02020603050405020304" pitchFamily="18" charset="0"/>
              <a:cs typeface="Times New Roman" panose="02020603050405020304" pitchFamily="18" charset="0"/>
            </a:rPr>
            <a:t>Әлемдік өркениеттер </a:t>
          </a:r>
          <a:endParaRPr lang="ru-RU" sz="2000" dirty="0">
            <a:latin typeface="Times New Roman" panose="02020603050405020304" pitchFamily="18" charset="0"/>
            <a:cs typeface="Times New Roman" panose="02020603050405020304" pitchFamily="18" charset="0"/>
          </a:endParaRPr>
        </a:p>
      </dgm:t>
    </dgm:pt>
    <dgm:pt modelId="{84AC9B5E-8A97-4FA5-9842-03C3A5C7E388}" type="parTrans" cxnId="{E3A8170F-F121-40D4-AE08-E0F4790AD7EE}">
      <dgm:prSet/>
      <dgm:spPr/>
      <dgm:t>
        <a:bodyPr/>
        <a:lstStyle/>
        <a:p>
          <a:endParaRPr lang="ru-RU"/>
        </a:p>
      </dgm:t>
    </dgm:pt>
    <dgm:pt modelId="{26F54818-41A3-4064-B9B6-F762A31B6762}" type="sibTrans" cxnId="{E3A8170F-F121-40D4-AE08-E0F4790AD7EE}">
      <dgm:prSet/>
      <dgm:spPr/>
      <dgm:t>
        <a:bodyPr/>
        <a:lstStyle/>
        <a:p>
          <a:endParaRPr lang="ru-RU"/>
        </a:p>
      </dgm:t>
    </dgm:pt>
    <dgm:pt modelId="{759DAC07-0EA9-4A8D-8837-D4D811A1CAD5}">
      <dgm:prSet phldrT="[Текст]" custT="1"/>
      <dgm:spPr/>
      <dgm:t>
        <a:bodyPr/>
        <a:lstStyle/>
        <a:p>
          <a:r>
            <a:rPr lang="kk-KZ" sz="2000">
              <a:latin typeface="Times New Roman" panose="02020603050405020304" pitchFamily="18" charset="0"/>
              <a:cs typeface="Times New Roman" panose="02020603050405020304" pitchFamily="18" charset="0"/>
            </a:rPr>
            <a:t>Цифрлық технология этномәдени аймақтар және оларды бөлудің географиялық тәсілі.</a:t>
          </a:r>
          <a:endParaRPr lang="ru-RU" sz="2000" dirty="0">
            <a:latin typeface="Times New Roman" panose="02020603050405020304" pitchFamily="18" charset="0"/>
            <a:cs typeface="Times New Roman" panose="02020603050405020304" pitchFamily="18" charset="0"/>
          </a:endParaRPr>
        </a:p>
      </dgm:t>
    </dgm:pt>
    <dgm:pt modelId="{F14011B9-70C0-499B-BC8D-9FCAE1A4A976}" type="parTrans" cxnId="{29FB89D6-AFE7-4641-930B-26EBAB4AA144}">
      <dgm:prSet/>
      <dgm:spPr/>
      <dgm:t>
        <a:bodyPr/>
        <a:lstStyle/>
        <a:p>
          <a:endParaRPr lang="ru-RU"/>
        </a:p>
      </dgm:t>
    </dgm:pt>
    <dgm:pt modelId="{47F97936-EC95-4C32-8C7D-31BE11C92FC1}" type="sibTrans" cxnId="{29FB89D6-AFE7-4641-930B-26EBAB4AA144}">
      <dgm:prSet/>
      <dgm:spPr/>
      <dgm:t>
        <a:bodyPr/>
        <a:lstStyle/>
        <a:p>
          <a:endParaRPr lang="ru-RU"/>
        </a:p>
      </dgm:t>
    </dgm:pt>
    <dgm:pt modelId="{614D0D4D-8023-4ABB-A709-C4801279C6CD}">
      <dgm:prSet phldrT="[Текст]" custT="1"/>
      <dgm:spPr/>
      <dgm:t>
        <a:bodyPr/>
        <a:lstStyle/>
        <a:p>
          <a:r>
            <a:rPr lang="kk-KZ" sz="2000">
              <a:latin typeface="Times New Roman" panose="02020603050405020304" pitchFamily="18" charset="0"/>
              <a:cs typeface="Times New Roman" panose="02020603050405020304" pitchFamily="18" charset="0"/>
            </a:rPr>
            <a:t>ЮНЕСКО-ның Бүкіләлемдік мұралары. </a:t>
          </a:r>
          <a:endParaRPr lang="ru-RU" sz="2000" dirty="0">
            <a:latin typeface="Times New Roman" panose="02020603050405020304" pitchFamily="18" charset="0"/>
            <a:cs typeface="Times New Roman" panose="02020603050405020304" pitchFamily="18" charset="0"/>
          </a:endParaRPr>
        </a:p>
      </dgm:t>
    </dgm:pt>
    <dgm:pt modelId="{38738869-643F-4996-9713-DC7348B9E554}" type="parTrans" cxnId="{A4A44090-084E-4DE6-9C03-C5912A4BE92F}">
      <dgm:prSet/>
      <dgm:spPr/>
      <dgm:t>
        <a:bodyPr/>
        <a:lstStyle/>
        <a:p>
          <a:endParaRPr lang="ru-RU"/>
        </a:p>
      </dgm:t>
    </dgm:pt>
    <dgm:pt modelId="{DC3F937C-89E1-4B3D-B1D9-9C0EF6694C11}" type="sibTrans" cxnId="{A4A44090-084E-4DE6-9C03-C5912A4BE92F}">
      <dgm:prSet/>
      <dgm:spPr/>
      <dgm:t>
        <a:bodyPr/>
        <a:lstStyle/>
        <a:p>
          <a:endParaRPr lang="ru-RU"/>
        </a:p>
      </dgm:t>
    </dgm:pt>
    <dgm:pt modelId="{B6A496D7-D96F-4875-A2A4-F878C36A8C62}">
      <dgm:prSet phldrT="[Текст]" custT="1"/>
      <dgm:spPr/>
      <dgm:t>
        <a:bodyPr/>
        <a:lstStyle/>
        <a:p>
          <a:r>
            <a:rPr lang="kk-KZ" sz="2000">
              <a:latin typeface="Times New Roman" panose="02020603050405020304" pitchFamily="18" charset="0"/>
              <a:cs typeface="Times New Roman" panose="02020603050405020304" pitchFamily="18" charset="0"/>
            </a:rPr>
            <a:t>Қазақстанның ЮНЕСКО-ның тізіміндегі бүкіләлемдік мұралары. </a:t>
          </a:r>
          <a:endParaRPr lang="ru-RU" sz="2000" dirty="0">
            <a:latin typeface="Times New Roman" panose="02020603050405020304" pitchFamily="18" charset="0"/>
            <a:cs typeface="Times New Roman" panose="02020603050405020304" pitchFamily="18" charset="0"/>
          </a:endParaRPr>
        </a:p>
      </dgm:t>
    </dgm:pt>
    <dgm:pt modelId="{9A4E2801-9BF6-4F09-9AC1-C7F2C3153F33}" type="parTrans" cxnId="{35CE6B13-C36A-4DDD-8FB2-27A86B65340B}">
      <dgm:prSet/>
      <dgm:spPr/>
      <dgm:t>
        <a:bodyPr/>
        <a:lstStyle/>
        <a:p>
          <a:endParaRPr lang="ru-RU"/>
        </a:p>
      </dgm:t>
    </dgm:pt>
    <dgm:pt modelId="{187F64C2-3A3D-4B53-A552-39E9E0458198}" type="sibTrans" cxnId="{35CE6B13-C36A-4DDD-8FB2-27A86B65340B}">
      <dgm:prSet/>
      <dgm:spPr/>
      <dgm:t>
        <a:bodyPr/>
        <a:lstStyle/>
        <a:p>
          <a:endParaRPr lang="ru-RU"/>
        </a:p>
      </dgm:t>
    </dgm:pt>
    <dgm:pt modelId="{29641713-20F6-4D3E-A0B1-7CB3DF3E759D}" type="pres">
      <dgm:prSet presAssocID="{8BFE18F4-83D4-4F2E-BBDC-AE2B1F81D257}" presName="linear" presStyleCnt="0">
        <dgm:presLayoutVars>
          <dgm:dir/>
          <dgm:animLvl val="lvl"/>
          <dgm:resizeHandles val="exact"/>
        </dgm:presLayoutVars>
      </dgm:prSet>
      <dgm:spPr/>
    </dgm:pt>
    <dgm:pt modelId="{C05801F4-8A45-4A00-B1E5-613B6AA82E9F}" type="pres">
      <dgm:prSet presAssocID="{BED1393E-7968-471A-9DEE-D444F4CAE298}" presName="parentLin" presStyleCnt="0"/>
      <dgm:spPr/>
    </dgm:pt>
    <dgm:pt modelId="{2079D543-3C2E-4C16-BA58-07700650D57D}" type="pres">
      <dgm:prSet presAssocID="{BED1393E-7968-471A-9DEE-D444F4CAE298}" presName="parentLeftMargin" presStyleLbl="node1" presStyleIdx="0" presStyleCnt="5"/>
      <dgm:spPr/>
    </dgm:pt>
    <dgm:pt modelId="{6294BCAC-CA7E-4161-8095-1E197BF7F2C7}" type="pres">
      <dgm:prSet presAssocID="{BED1393E-7968-471A-9DEE-D444F4CAE298}" presName="parentText" presStyleLbl="node1" presStyleIdx="0" presStyleCnt="5" custScaleX="126471" custLinFactNeighborX="-4658" custLinFactNeighborY="-1728">
        <dgm:presLayoutVars>
          <dgm:chMax val="0"/>
          <dgm:bulletEnabled val="1"/>
        </dgm:presLayoutVars>
      </dgm:prSet>
      <dgm:spPr/>
    </dgm:pt>
    <dgm:pt modelId="{763D841A-50AB-44B6-A127-0E20D8FBA58B}" type="pres">
      <dgm:prSet presAssocID="{BED1393E-7968-471A-9DEE-D444F4CAE298}" presName="negativeSpace" presStyleCnt="0"/>
      <dgm:spPr/>
    </dgm:pt>
    <dgm:pt modelId="{A4AAAB6B-278B-4E3D-A513-685360C5A936}" type="pres">
      <dgm:prSet presAssocID="{BED1393E-7968-471A-9DEE-D444F4CAE298}" presName="childText" presStyleLbl="conFgAcc1" presStyleIdx="0" presStyleCnt="5" custLinFactY="21094" custLinFactNeighborX="9061" custLinFactNeighborY="100000">
        <dgm:presLayoutVars>
          <dgm:bulletEnabled val="1"/>
        </dgm:presLayoutVars>
      </dgm:prSet>
      <dgm:spPr/>
    </dgm:pt>
    <dgm:pt modelId="{E6EE6DB5-9803-4315-AD92-32422CAC4968}" type="pres">
      <dgm:prSet presAssocID="{2263FAA4-1316-467D-8E1E-11FDE0135E23}" presName="spaceBetweenRectangles" presStyleCnt="0"/>
      <dgm:spPr/>
    </dgm:pt>
    <dgm:pt modelId="{81E7A172-1CCB-4908-89AD-BBEF4DAF1363}" type="pres">
      <dgm:prSet presAssocID="{3DFED75D-B1FF-4B9E-8137-3D53DA3FF74A}" presName="parentLin" presStyleCnt="0"/>
      <dgm:spPr/>
    </dgm:pt>
    <dgm:pt modelId="{CD730472-890A-46AA-A0C2-A0E1967837B7}" type="pres">
      <dgm:prSet presAssocID="{3DFED75D-B1FF-4B9E-8137-3D53DA3FF74A}" presName="parentLeftMargin" presStyleLbl="node1" presStyleIdx="0" presStyleCnt="5"/>
      <dgm:spPr/>
    </dgm:pt>
    <dgm:pt modelId="{6FA80CBD-B210-4032-B2B2-3D9C0FF8370F}" type="pres">
      <dgm:prSet presAssocID="{3DFED75D-B1FF-4B9E-8137-3D53DA3FF74A}" presName="parentText" presStyleLbl="node1" presStyleIdx="1" presStyleCnt="5" custScaleX="125615">
        <dgm:presLayoutVars>
          <dgm:chMax val="0"/>
          <dgm:bulletEnabled val="1"/>
        </dgm:presLayoutVars>
      </dgm:prSet>
      <dgm:spPr/>
    </dgm:pt>
    <dgm:pt modelId="{F2BBB0AD-EC20-4D0B-BF89-00BC73793E31}" type="pres">
      <dgm:prSet presAssocID="{3DFED75D-B1FF-4B9E-8137-3D53DA3FF74A}" presName="negativeSpace" presStyleCnt="0"/>
      <dgm:spPr/>
    </dgm:pt>
    <dgm:pt modelId="{5301D985-2D88-4D8A-8D8D-17BCE9F66E62}" type="pres">
      <dgm:prSet presAssocID="{3DFED75D-B1FF-4B9E-8137-3D53DA3FF74A}" presName="childText" presStyleLbl="conFgAcc1" presStyleIdx="1" presStyleCnt="5">
        <dgm:presLayoutVars>
          <dgm:bulletEnabled val="1"/>
        </dgm:presLayoutVars>
      </dgm:prSet>
      <dgm:spPr/>
    </dgm:pt>
    <dgm:pt modelId="{976563F0-01B0-4944-9A7A-C2073A3A2197}" type="pres">
      <dgm:prSet presAssocID="{26F54818-41A3-4064-B9B6-F762A31B6762}" presName="spaceBetweenRectangles" presStyleCnt="0"/>
      <dgm:spPr/>
    </dgm:pt>
    <dgm:pt modelId="{C82871E4-75EA-4D86-8DAA-122612F2FFAE}" type="pres">
      <dgm:prSet presAssocID="{759DAC07-0EA9-4A8D-8837-D4D811A1CAD5}" presName="parentLin" presStyleCnt="0"/>
      <dgm:spPr/>
    </dgm:pt>
    <dgm:pt modelId="{CA0D1CD9-793A-41E6-8FED-5768E40E7A83}" type="pres">
      <dgm:prSet presAssocID="{759DAC07-0EA9-4A8D-8837-D4D811A1CAD5}" presName="parentLeftMargin" presStyleLbl="node1" presStyleIdx="1" presStyleCnt="5"/>
      <dgm:spPr/>
    </dgm:pt>
    <dgm:pt modelId="{657F0C7D-0D82-447E-ABEF-4E43CACD9265}" type="pres">
      <dgm:prSet presAssocID="{759DAC07-0EA9-4A8D-8837-D4D811A1CAD5}" presName="parentText" presStyleLbl="node1" presStyleIdx="2" presStyleCnt="5" custScaleX="125732" custScaleY="154060">
        <dgm:presLayoutVars>
          <dgm:chMax val="0"/>
          <dgm:bulletEnabled val="1"/>
        </dgm:presLayoutVars>
      </dgm:prSet>
      <dgm:spPr/>
    </dgm:pt>
    <dgm:pt modelId="{1918B631-FC19-4B2A-B810-9709C68AF287}" type="pres">
      <dgm:prSet presAssocID="{759DAC07-0EA9-4A8D-8837-D4D811A1CAD5}" presName="negativeSpace" presStyleCnt="0"/>
      <dgm:spPr/>
    </dgm:pt>
    <dgm:pt modelId="{D1D4AB7D-84E0-4FC1-8FD5-2057C60838C5}" type="pres">
      <dgm:prSet presAssocID="{759DAC07-0EA9-4A8D-8837-D4D811A1CAD5}" presName="childText" presStyleLbl="conFgAcc1" presStyleIdx="2" presStyleCnt="5">
        <dgm:presLayoutVars>
          <dgm:bulletEnabled val="1"/>
        </dgm:presLayoutVars>
      </dgm:prSet>
      <dgm:spPr/>
    </dgm:pt>
    <dgm:pt modelId="{7D928B0F-A969-48CA-839C-36D32EA8BB7B}" type="pres">
      <dgm:prSet presAssocID="{47F97936-EC95-4C32-8C7D-31BE11C92FC1}" presName="spaceBetweenRectangles" presStyleCnt="0"/>
      <dgm:spPr/>
    </dgm:pt>
    <dgm:pt modelId="{EA5A8087-7368-449C-AFD0-A14678C96211}" type="pres">
      <dgm:prSet presAssocID="{614D0D4D-8023-4ABB-A709-C4801279C6CD}" presName="parentLin" presStyleCnt="0"/>
      <dgm:spPr/>
    </dgm:pt>
    <dgm:pt modelId="{86756E3F-6F18-4C26-8B43-8DED8ADF827C}" type="pres">
      <dgm:prSet presAssocID="{614D0D4D-8023-4ABB-A709-C4801279C6CD}" presName="parentLeftMargin" presStyleLbl="node1" presStyleIdx="2" presStyleCnt="5"/>
      <dgm:spPr/>
    </dgm:pt>
    <dgm:pt modelId="{86ACEA77-A9CF-4DAF-BF46-D31C8322F40D}" type="pres">
      <dgm:prSet presAssocID="{614D0D4D-8023-4ABB-A709-C4801279C6CD}" presName="parentText" presStyleLbl="node1" presStyleIdx="3" presStyleCnt="5" custScaleX="126995">
        <dgm:presLayoutVars>
          <dgm:chMax val="0"/>
          <dgm:bulletEnabled val="1"/>
        </dgm:presLayoutVars>
      </dgm:prSet>
      <dgm:spPr/>
    </dgm:pt>
    <dgm:pt modelId="{C4DB933F-BEBB-4E0F-8985-459E73AB3516}" type="pres">
      <dgm:prSet presAssocID="{614D0D4D-8023-4ABB-A709-C4801279C6CD}" presName="negativeSpace" presStyleCnt="0"/>
      <dgm:spPr/>
    </dgm:pt>
    <dgm:pt modelId="{58D4A171-4B72-41A1-B18F-D3EEF27BF1E1}" type="pres">
      <dgm:prSet presAssocID="{614D0D4D-8023-4ABB-A709-C4801279C6CD}" presName="childText" presStyleLbl="conFgAcc1" presStyleIdx="3" presStyleCnt="5">
        <dgm:presLayoutVars>
          <dgm:bulletEnabled val="1"/>
        </dgm:presLayoutVars>
      </dgm:prSet>
      <dgm:spPr/>
    </dgm:pt>
    <dgm:pt modelId="{E2D3F9E5-56BD-4B91-8A4B-EB86800FC7F3}" type="pres">
      <dgm:prSet presAssocID="{DC3F937C-89E1-4B3D-B1D9-9C0EF6694C11}" presName="spaceBetweenRectangles" presStyleCnt="0"/>
      <dgm:spPr/>
    </dgm:pt>
    <dgm:pt modelId="{1A02C2CE-68DC-406D-97ED-3FA9887F120F}" type="pres">
      <dgm:prSet presAssocID="{B6A496D7-D96F-4875-A2A4-F878C36A8C62}" presName="parentLin" presStyleCnt="0"/>
      <dgm:spPr/>
    </dgm:pt>
    <dgm:pt modelId="{74898D4C-B515-4B2E-8D1B-838EA833C664}" type="pres">
      <dgm:prSet presAssocID="{B6A496D7-D96F-4875-A2A4-F878C36A8C62}" presName="parentLeftMargin" presStyleLbl="node1" presStyleIdx="3" presStyleCnt="5"/>
      <dgm:spPr/>
    </dgm:pt>
    <dgm:pt modelId="{7FA78339-EEB1-40DF-9F76-CDF92EC56A20}" type="pres">
      <dgm:prSet presAssocID="{B6A496D7-D96F-4875-A2A4-F878C36A8C62}" presName="parentText" presStyleLbl="node1" presStyleIdx="4" presStyleCnt="5" custScaleX="127389">
        <dgm:presLayoutVars>
          <dgm:chMax val="0"/>
          <dgm:bulletEnabled val="1"/>
        </dgm:presLayoutVars>
      </dgm:prSet>
      <dgm:spPr/>
    </dgm:pt>
    <dgm:pt modelId="{3BB1F8BC-D4AF-4D9A-B320-DD11C15F5804}" type="pres">
      <dgm:prSet presAssocID="{B6A496D7-D96F-4875-A2A4-F878C36A8C62}" presName="negativeSpace" presStyleCnt="0"/>
      <dgm:spPr/>
    </dgm:pt>
    <dgm:pt modelId="{E31F6CBE-FD3E-43EC-9C82-4D73DDA2C363}" type="pres">
      <dgm:prSet presAssocID="{B6A496D7-D96F-4875-A2A4-F878C36A8C62}" presName="childText" presStyleLbl="conFgAcc1" presStyleIdx="4" presStyleCnt="5">
        <dgm:presLayoutVars>
          <dgm:bulletEnabled val="1"/>
        </dgm:presLayoutVars>
      </dgm:prSet>
      <dgm:spPr/>
    </dgm:pt>
  </dgm:ptLst>
  <dgm:cxnLst>
    <dgm:cxn modelId="{E3A8170F-F121-40D4-AE08-E0F4790AD7EE}" srcId="{8BFE18F4-83D4-4F2E-BBDC-AE2B1F81D257}" destId="{3DFED75D-B1FF-4B9E-8137-3D53DA3FF74A}" srcOrd="1" destOrd="0" parTransId="{84AC9B5E-8A97-4FA5-9842-03C3A5C7E388}" sibTransId="{26F54818-41A3-4064-B9B6-F762A31B6762}"/>
    <dgm:cxn modelId="{35CE6B13-C36A-4DDD-8FB2-27A86B65340B}" srcId="{8BFE18F4-83D4-4F2E-BBDC-AE2B1F81D257}" destId="{B6A496D7-D96F-4875-A2A4-F878C36A8C62}" srcOrd="4" destOrd="0" parTransId="{9A4E2801-9BF6-4F09-9AC1-C7F2C3153F33}" sibTransId="{187F64C2-3A3D-4B53-A552-39E9E0458198}"/>
    <dgm:cxn modelId="{090C551F-6713-43DA-8F08-F4038E4A1EDB}" type="presOf" srcId="{614D0D4D-8023-4ABB-A709-C4801279C6CD}" destId="{86ACEA77-A9CF-4DAF-BF46-D31C8322F40D}" srcOrd="1" destOrd="0" presId="urn:microsoft.com/office/officeart/2005/8/layout/list1"/>
    <dgm:cxn modelId="{01B95A29-9799-4384-9755-F66FF0D66BEA}" type="presOf" srcId="{B6A496D7-D96F-4875-A2A4-F878C36A8C62}" destId="{7FA78339-EEB1-40DF-9F76-CDF92EC56A20}" srcOrd="1" destOrd="0" presId="urn:microsoft.com/office/officeart/2005/8/layout/list1"/>
    <dgm:cxn modelId="{9A46B948-C08C-4B32-BEAB-2F82613A0506}" type="presOf" srcId="{B6A496D7-D96F-4875-A2A4-F878C36A8C62}" destId="{74898D4C-B515-4B2E-8D1B-838EA833C664}" srcOrd="0" destOrd="0" presId="urn:microsoft.com/office/officeart/2005/8/layout/list1"/>
    <dgm:cxn modelId="{C473CF6E-7C47-4464-AC43-C3A4823E3986}" type="presOf" srcId="{3DFED75D-B1FF-4B9E-8137-3D53DA3FF74A}" destId="{6FA80CBD-B210-4032-B2B2-3D9C0FF8370F}" srcOrd="1" destOrd="0" presId="urn:microsoft.com/office/officeart/2005/8/layout/list1"/>
    <dgm:cxn modelId="{5189C474-0155-4712-8B0D-D4B767E5ECE4}" type="presOf" srcId="{3DFED75D-B1FF-4B9E-8137-3D53DA3FF74A}" destId="{CD730472-890A-46AA-A0C2-A0E1967837B7}" srcOrd="0" destOrd="0" presId="urn:microsoft.com/office/officeart/2005/8/layout/list1"/>
    <dgm:cxn modelId="{C5EB8481-CD3B-45FC-A60B-001520BCB7CC}" type="presOf" srcId="{BED1393E-7968-471A-9DEE-D444F4CAE298}" destId="{2079D543-3C2E-4C16-BA58-07700650D57D}" srcOrd="0" destOrd="0" presId="urn:microsoft.com/office/officeart/2005/8/layout/list1"/>
    <dgm:cxn modelId="{A4A44090-084E-4DE6-9C03-C5912A4BE92F}" srcId="{8BFE18F4-83D4-4F2E-BBDC-AE2B1F81D257}" destId="{614D0D4D-8023-4ABB-A709-C4801279C6CD}" srcOrd="3" destOrd="0" parTransId="{38738869-643F-4996-9713-DC7348B9E554}" sibTransId="{DC3F937C-89E1-4B3D-B1D9-9C0EF6694C11}"/>
    <dgm:cxn modelId="{C3D7F89A-7F0E-4F5F-989C-0DA4947BFA15}" type="presOf" srcId="{BED1393E-7968-471A-9DEE-D444F4CAE298}" destId="{6294BCAC-CA7E-4161-8095-1E197BF7F2C7}" srcOrd="1" destOrd="0" presId="urn:microsoft.com/office/officeart/2005/8/layout/list1"/>
    <dgm:cxn modelId="{E2AEBD9F-8407-453F-A50D-FD1A04976945}" type="presOf" srcId="{614D0D4D-8023-4ABB-A709-C4801279C6CD}" destId="{86756E3F-6F18-4C26-8B43-8DED8ADF827C}" srcOrd="0" destOrd="0" presId="urn:microsoft.com/office/officeart/2005/8/layout/list1"/>
    <dgm:cxn modelId="{3C867CB4-6D15-4868-B595-1199DACB182A}" srcId="{8BFE18F4-83D4-4F2E-BBDC-AE2B1F81D257}" destId="{BED1393E-7968-471A-9DEE-D444F4CAE298}" srcOrd="0" destOrd="0" parTransId="{8BD9E268-AD88-4342-810A-2E8E8542E2F4}" sibTransId="{2263FAA4-1316-467D-8E1E-11FDE0135E23}"/>
    <dgm:cxn modelId="{164592C6-C045-448B-83BB-4BF5BEDEBA12}" type="presOf" srcId="{8BFE18F4-83D4-4F2E-BBDC-AE2B1F81D257}" destId="{29641713-20F6-4D3E-A0B1-7CB3DF3E759D}" srcOrd="0" destOrd="0" presId="urn:microsoft.com/office/officeart/2005/8/layout/list1"/>
    <dgm:cxn modelId="{2EA722D3-0A4E-4AC5-A0CA-EB8A752D721B}" type="presOf" srcId="{759DAC07-0EA9-4A8D-8837-D4D811A1CAD5}" destId="{CA0D1CD9-793A-41E6-8FED-5768E40E7A83}" srcOrd="0" destOrd="0" presId="urn:microsoft.com/office/officeart/2005/8/layout/list1"/>
    <dgm:cxn modelId="{29FB89D6-AFE7-4641-930B-26EBAB4AA144}" srcId="{8BFE18F4-83D4-4F2E-BBDC-AE2B1F81D257}" destId="{759DAC07-0EA9-4A8D-8837-D4D811A1CAD5}" srcOrd="2" destOrd="0" parTransId="{F14011B9-70C0-499B-BC8D-9FCAE1A4A976}" sibTransId="{47F97936-EC95-4C32-8C7D-31BE11C92FC1}"/>
    <dgm:cxn modelId="{C3828FE5-0251-43F2-897C-00CD00D8A8AD}" type="presOf" srcId="{759DAC07-0EA9-4A8D-8837-D4D811A1CAD5}" destId="{657F0C7D-0D82-447E-ABEF-4E43CACD9265}" srcOrd="1" destOrd="0" presId="urn:microsoft.com/office/officeart/2005/8/layout/list1"/>
    <dgm:cxn modelId="{B8A60F11-1C61-4CCE-9F40-DC3BCADBA198}" type="presParOf" srcId="{29641713-20F6-4D3E-A0B1-7CB3DF3E759D}" destId="{C05801F4-8A45-4A00-B1E5-613B6AA82E9F}" srcOrd="0" destOrd="0" presId="urn:microsoft.com/office/officeart/2005/8/layout/list1"/>
    <dgm:cxn modelId="{64068F37-40F3-42D1-9D85-70CE130769C6}" type="presParOf" srcId="{C05801F4-8A45-4A00-B1E5-613B6AA82E9F}" destId="{2079D543-3C2E-4C16-BA58-07700650D57D}" srcOrd="0" destOrd="0" presId="urn:microsoft.com/office/officeart/2005/8/layout/list1"/>
    <dgm:cxn modelId="{C625C40E-DD66-4BB9-96DC-21305349EAEC}" type="presParOf" srcId="{C05801F4-8A45-4A00-B1E5-613B6AA82E9F}" destId="{6294BCAC-CA7E-4161-8095-1E197BF7F2C7}" srcOrd="1" destOrd="0" presId="urn:microsoft.com/office/officeart/2005/8/layout/list1"/>
    <dgm:cxn modelId="{42445B3F-B4D6-4117-85F4-9765A84CC65B}" type="presParOf" srcId="{29641713-20F6-4D3E-A0B1-7CB3DF3E759D}" destId="{763D841A-50AB-44B6-A127-0E20D8FBA58B}" srcOrd="1" destOrd="0" presId="urn:microsoft.com/office/officeart/2005/8/layout/list1"/>
    <dgm:cxn modelId="{365A938F-D618-488D-9417-E6D289AA9CE0}" type="presParOf" srcId="{29641713-20F6-4D3E-A0B1-7CB3DF3E759D}" destId="{A4AAAB6B-278B-4E3D-A513-685360C5A936}" srcOrd="2" destOrd="0" presId="urn:microsoft.com/office/officeart/2005/8/layout/list1"/>
    <dgm:cxn modelId="{1978B8E3-3D23-4DA0-AFBF-28A5E9B92C32}" type="presParOf" srcId="{29641713-20F6-4D3E-A0B1-7CB3DF3E759D}" destId="{E6EE6DB5-9803-4315-AD92-32422CAC4968}" srcOrd="3" destOrd="0" presId="urn:microsoft.com/office/officeart/2005/8/layout/list1"/>
    <dgm:cxn modelId="{6F23784E-5EF6-4159-9834-09400877E3D4}" type="presParOf" srcId="{29641713-20F6-4D3E-A0B1-7CB3DF3E759D}" destId="{81E7A172-1CCB-4908-89AD-BBEF4DAF1363}" srcOrd="4" destOrd="0" presId="urn:microsoft.com/office/officeart/2005/8/layout/list1"/>
    <dgm:cxn modelId="{78181B31-0C3D-4F91-85C7-4A53CC785202}" type="presParOf" srcId="{81E7A172-1CCB-4908-89AD-BBEF4DAF1363}" destId="{CD730472-890A-46AA-A0C2-A0E1967837B7}" srcOrd="0" destOrd="0" presId="urn:microsoft.com/office/officeart/2005/8/layout/list1"/>
    <dgm:cxn modelId="{49C43776-250B-4C47-988D-643FDD59EEDD}" type="presParOf" srcId="{81E7A172-1CCB-4908-89AD-BBEF4DAF1363}" destId="{6FA80CBD-B210-4032-B2B2-3D9C0FF8370F}" srcOrd="1" destOrd="0" presId="urn:microsoft.com/office/officeart/2005/8/layout/list1"/>
    <dgm:cxn modelId="{D54A7BA8-55C6-4D01-A9FF-2E718DE0E85C}" type="presParOf" srcId="{29641713-20F6-4D3E-A0B1-7CB3DF3E759D}" destId="{F2BBB0AD-EC20-4D0B-BF89-00BC73793E31}" srcOrd="5" destOrd="0" presId="urn:microsoft.com/office/officeart/2005/8/layout/list1"/>
    <dgm:cxn modelId="{FD60E91E-7517-456D-8BD0-C27A2FC74257}" type="presParOf" srcId="{29641713-20F6-4D3E-A0B1-7CB3DF3E759D}" destId="{5301D985-2D88-4D8A-8D8D-17BCE9F66E62}" srcOrd="6" destOrd="0" presId="urn:microsoft.com/office/officeart/2005/8/layout/list1"/>
    <dgm:cxn modelId="{161BCC6F-C002-4811-8F03-C5D82061A391}" type="presParOf" srcId="{29641713-20F6-4D3E-A0B1-7CB3DF3E759D}" destId="{976563F0-01B0-4944-9A7A-C2073A3A2197}" srcOrd="7" destOrd="0" presId="urn:microsoft.com/office/officeart/2005/8/layout/list1"/>
    <dgm:cxn modelId="{0BA1E5A6-3C31-4273-BF30-701253314C46}" type="presParOf" srcId="{29641713-20F6-4D3E-A0B1-7CB3DF3E759D}" destId="{C82871E4-75EA-4D86-8DAA-122612F2FFAE}" srcOrd="8" destOrd="0" presId="urn:microsoft.com/office/officeart/2005/8/layout/list1"/>
    <dgm:cxn modelId="{11A7D0B0-D093-4F3B-8DD5-F74459170A7E}" type="presParOf" srcId="{C82871E4-75EA-4D86-8DAA-122612F2FFAE}" destId="{CA0D1CD9-793A-41E6-8FED-5768E40E7A83}" srcOrd="0" destOrd="0" presId="urn:microsoft.com/office/officeart/2005/8/layout/list1"/>
    <dgm:cxn modelId="{55C88AE7-90B8-4DAB-A7CE-E5962505FAAD}" type="presParOf" srcId="{C82871E4-75EA-4D86-8DAA-122612F2FFAE}" destId="{657F0C7D-0D82-447E-ABEF-4E43CACD9265}" srcOrd="1" destOrd="0" presId="urn:microsoft.com/office/officeart/2005/8/layout/list1"/>
    <dgm:cxn modelId="{693B3C9D-1A87-4E62-B9A6-01DDF834869A}" type="presParOf" srcId="{29641713-20F6-4D3E-A0B1-7CB3DF3E759D}" destId="{1918B631-FC19-4B2A-B810-9709C68AF287}" srcOrd="9" destOrd="0" presId="urn:microsoft.com/office/officeart/2005/8/layout/list1"/>
    <dgm:cxn modelId="{A946F21C-549D-4002-9376-ECA1E4116C9C}" type="presParOf" srcId="{29641713-20F6-4D3E-A0B1-7CB3DF3E759D}" destId="{D1D4AB7D-84E0-4FC1-8FD5-2057C60838C5}" srcOrd="10" destOrd="0" presId="urn:microsoft.com/office/officeart/2005/8/layout/list1"/>
    <dgm:cxn modelId="{1556B986-DC00-4C19-A28C-81D7F9479037}" type="presParOf" srcId="{29641713-20F6-4D3E-A0B1-7CB3DF3E759D}" destId="{7D928B0F-A969-48CA-839C-36D32EA8BB7B}" srcOrd="11" destOrd="0" presId="urn:microsoft.com/office/officeart/2005/8/layout/list1"/>
    <dgm:cxn modelId="{EA18F531-B55F-4505-AC17-79080201FE46}" type="presParOf" srcId="{29641713-20F6-4D3E-A0B1-7CB3DF3E759D}" destId="{EA5A8087-7368-449C-AFD0-A14678C96211}" srcOrd="12" destOrd="0" presId="urn:microsoft.com/office/officeart/2005/8/layout/list1"/>
    <dgm:cxn modelId="{CE5DA1FF-A730-4E9B-862E-5E813147DC60}" type="presParOf" srcId="{EA5A8087-7368-449C-AFD0-A14678C96211}" destId="{86756E3F-6F18-4C26-8B43-8DED8ADF827C}" srcOrd="0" destOrd="0" presId="urn:microsoft.com/office/officeart/2005/8/layout/list1"/>
    <dgm:cxn modelId="{37E1182D-047D-40CD-B766-3C91CC5A4EC6}" type="presParOf" srcId="{EA5A8087-7368-449C-AFD0-A14678C96211}" destId="{86ACEA77-A9CF-4DAF-BF46-D31C8322F40D}" srcOrd="1" destOrd="0" presId="urn:microsoft.com/office/officeart/2005/8/layout/list1"/>
    <dgm:cxn modelId="{EA191001-6478-45B8-B3A7-C0D4FE5214CC}" type="presParOf" srcId="{29641713-20F6-4D3E-A0B1-7CB3DF3E759D}" destId="{C4DB933F-BEBB-4E0F-8985-459E73AB3516}" srcOrd="13" destOrd="0" presId="urn:microsoft.com/office/officeart/2005/8/layout/list1"/>
    <dgm:cxn modelId="{A2A18BC4-288B-4D91-B93A-6288DA4D08E7}" type="presParOf" srcId="{29641713-20F6-4D3E-A0B1-7CB3DF3E759D}" destId="{58D4A171-4B72-41A1-B18F-D3EEF27BF1E1}" srcOrd="14" destOrd="0" presId="urn:microsoft.com/office/officeart/2005/8/layout/list1"/>
    <dgm:cxn modelId="{6BD136E2-CD8C-49F5-858E-7218ADBE1836}" type="presParOf" srcId="{29641713-20F6-4D3E-A0B1-7CB3DF3E759D}" destId="{E2D3F9E5-56BD-4B91-8A4B-EB86800FC7F3}" srcOrd="15" destOrd="0" presId="urn:microsoft.com/office/officeart/2005/8/layout/list1"/>
    <dgm:cxn modelId="{777C8C7F-8EE1-488E-95B4-EA6C6B88ECD6}" type="presParOf" srcId="{29641713-20F6-4D3E-A0B1-7CB3DF3E759D}" destId="{1A02C2CE-68DC-406D-97ED-3FA9887F120F}" srcOrd="16" destOrd="0" presId="urn:microsoft.com/office/officeart/2005/8/layout/list1"/>
    <dgm:cxn modelId="{DA64D26C-47B7-4A27-A4A8-9E18975DEE75}" type="presParOf" srcId="{1A02C2CE-68DC-406D-97ED-3FA9887F120F}" destId="{74898D4C-B515-4B2E-8D1B-838EA833C664}" srcOrd="0" destOrd="0" presId="urn:microsoft.com/office/officeart/2005/8/layout/list1"/>
    <dgm:cxn modelId="{4706DEA5-C39B-475A-967B-9A82D33935D3}" type="presParOf" srcId="{1A02C2CE-68DC-406D-97ED-3FA9887F120F}" destId="{7FA78339-EEB1-40DF-9F76-CDF92EC56A20}" srcOrd="1" destOrd="0" presId="urn:microsoft.com/office/officeart/2005/8/layout/list1"/>
    <dgm:cxn modelId="{2D2650F5-468C-4D6C-9131-403A489EC0FB}" type="presParOf" srcId="{29641713-20F6-4D3E-A0B1-7CB3DF3E759D}" destId="{3BB1F8BC-D4AF-4D9A-B320-DD11C15F5804}" srcOrd="17" destOrd="0" presId="urn:microsoft.com/office/officeart/2005/8/layout/list1"/>
    <dgm:cxn modelId="{37135E8B-F7A5-4E00-BC2D-E2B85C8A4FE0}" type="presParOf" srcId="{29641713-20F6-4D3E-A0B1-7CB3DF3E759D}" destId="{E31F6CBE-FD3E-43EC-9C82-4D73DDA2C36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AAB6B-278B-4E3D-A513-685360C5A936}">
      <dsp:nvSpPr>
        <dsp:cNvPr id="0" name=""/>
        <dsp:cNvSpPr/>
      </dsp:nvSpPr>
      <dsp:spPr>
        <a:xfrm>
          <a:off x="0" y="449796"/>
          <a:ext cx="10515600" cy="3780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94BCAC-CA7E-4161-8095-1E197BF7F2C7}">
      <dsp:nvSpPr>
        <dsp:cNvPr id="0" name=""/>
        <dsp:cNvSpPr/>
      </dsp:nvSpPr>
      <dsp:spPr>
        <a:xfrm>
          <a:off x="501289" y="60009"/>
          <a:ext cx="9309429" cy="44280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Географияны зерделеудегі  ұлтаралық қатынастар мәдениеті.</a:t>
          </a:r>
          <a:endParaRPr lang="ru-RU" sz="2000" kern="1200" dirty="0">
            <a:latin typeface="Times New Roman" panose="02020603050405020304" pitchFamily="18" charset="0"/>
            <a:cs typeface="Times New Roman" panose="02020603050405020304" pitchFamily="18" charset="0"/>
          </a:endParaRPr>
        </a:p>
      </dsp:txBody>
      <dsp:txXfrm>
        <a:off x="522905" y="81625"/>
        <a:ext cx="9266197" cy="399568"/>
      </dsp:txXfrm>
    </dsp:sp>
    <dsp:sp modelId="{5301D985-2D88-4D8A-8D8D-17BCE9F66E62}">
      <dsp:nvSpPr>
        <dsp:cNvPr id="0" name=""/>
        <dsp:cNvSpPr/>
      </dsp:nvSpPr>
      <dsp:spPr>
        <a:xfrm>
          <a:off x="0" y="969461"/>
          <a:ext cx="10515600" cy="378000"/>
        </a:xfrm>
        <a:prstGeom prst="rect">
          <a:avLst/>
        </a:prstGeom>
        <a:solidFill>
          <a:schemeClr val="lt1">
            <a:alpha val="90000"/>
            <a:hueOff val="0"/>
            <a:satOff val="0"/>
            <a:lumOff val="0"/>
            <a:alphaOff val="0"/>
          </a:schemeClr>
        </a:solidFill>
        <a:ln w="15875" cap="rnd" cmpd="sng" algn="ctr">
          <a:solidFill>
            <a:schemeClr val="accent3">
              <a:hueOff val="2635724"/>
              <a:satOff val="-1298"/>
              <a:lumOff val="4608"/>
              <a:alphaOff val="0"/>
            </a:schemeClr>
          </a:solidFill>
          <a:prstDash val="solid"/>
        </a:ln>
        <a:effectLst/>
      </dsp:spPr>
      <dsp:style>
        <a:lnRef idx="2">
          <a:scrgbClr r="0" g="0" b="0"/>
        </a:lnRef>
        <a:fillRef idx="1">
          <a:scrgbClr r="0" g="0" b="0"/>
        </a:fillRef>
        <a:effectRef idx="0">
          <a:scrgbClr r="0" g="0" b="0"/>
        </a:effectRef>
        <a:fontRef idx="minor"/>
      </dsp:style>
    </dsp:sp>
    <dsp:sp modelId="{6FA80CBD-B210-4032-B2B2-3D9C0FF8370F}">
      <dsp:nvSpPr>
        <dsp:cNvPr id="0" name=""/>
        <dsp:cNvSpPr/>
      </dsp:nvSpPr>
      <dsp:spPr>
        <a:xfrm>
          <a:off x="525780" y="748061"/>
          <a:ext cx="9246419" cy="442800"/>
        </a:xfrm>
        <a:prstGeom prst="roundRect">
          <a:avLst/>
        </a:prstGeom>
        <a:solidFill>
          <a:schemeClr val="accent3">
            <a:hueOff val="2635724"/>
            <a:satOff val="-1298"/>
            <a:lumOff val="460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Әлемдік өркениеттер </a:t>
          </a:r>
          <a:endParaRPr lang="ru-RU" sz="2000" kern="1200" dirty="0">
            <a:latin typeface="Times New Roman" panose="02020603050405020304" pitchFamily="18" charset="0"/>
            <a:cs typeface="Times New Roman" panose="02020603050405020304" pitchFamily="18" charset="0"/>
          </a:endParaRPr>
        </a:p>
      </dsp:txBody>
      <dsp:txXfrm>
        <a:off x="547396" y="769677"/>
        <a:ext cx="9203187" cy="399568"/>
      </dsp:txXfrm>
    </dsp:sp>
    <dsp:sp modelId="{D1D4AB7D-84E0-4FC1-8FD5-2057C60838C5}">
      <dsp:nvSpPr>
        <dsp:cNvPr id="0" name=""/>
        <dsp:cNvSpPr/>
      </dsp:nvSpPr>
      <dsp:spPr>
        <a:xfrm>
          <a:off x="0" y="1889238"/>
          <a:ext cx="10515600" cy="378000"/>
        </a:xfrm>
        <a:prstGeom prst="rect">
          <a:avLst/>
        </a:prstGeom>
        <a:solidFill>
          <a:schemeClr val="lt1">
            <a:alpha val="90000"/>
            <a:hueOff val="0"/>
            <a:satOff val="0"/>
            <a:lumOff val="0"/>
            <a:alphaOff val="0"/>
          </a:schemeClr>
        </a:solidFill>
        <a:ln w="15875" cap="rnd" cmpd="sng" algn="ctr">
          <a:solidFill>
            <a:schemeClr val="accent3">
              <a:hueOff val="5271449"/>
              <a:satOff val="-2597"/>
              <a:lumOff val="9215"/>
              <a:alphaOff val="0"/>
            </a:schemeClr>
          </a:solidFill>
          <a:prstDash val="solid"/>
        </a:ln>
        <a:effectLst/>
      </dsp:spPr>
      <dsp:style>
        <a:lnRef idx="2">
          <a:scrgbClr r="0" g="0" b="0"/>
        </a:lnRef>
        <a:fillRef idx="1">
          <a:scrgbClr r="0" g="0" b="0"/>
        </a:fillRef>
        <a:effectRef idx="0">
          <a:scrgbClr r="0" g="0" b="0"/>
        </a:effectRef>
        <a:fontRef idx="minor"/>
      </dsp:style>
    </dsp:sp>
    <dsp:sp modelId="{657F0C7D-0D82-447E-ABEF-4E43CACD9265}">
      <dsp:nvSpPr>
        <dsp:cNvPr id="0" name=""/>
        <dsp:cNvSpPr/>
      </dsp:nvSpPr>
      <dsp:spPr>
        <a:xfrm>
          <a:off x="525780" y="1428461"/>
          <a:ext cx="9255031" cy="682177"/>
        </a:xfrm>
        <a:prstGeom prst="roundRect">
          <a:avLst/>
        </a:prstGeom>
        <a:solidFill>
          <a:schemeClr val="accent3">
            <a:hueOff val="5271449"/>
            <a:satOff val="-2597"/>
            <a:lumOff val="92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Цифрлық технология этномәдени аймақтар және оларды бөлудің географиялық тәсілі.</a:t>
          </a:r>
          <a:endParaRPr lang="ru-RU" sz="2000" kern="1200" dirty="0">
            <a:latin typeface="Times New Roman" panose="02020603050405020304" pitchFamily="18" charset="0"/>
            <a:cs typeface="Times New Roman" panose="02020603050405020304" pitchFamily="18" charset="0"/>
          </a:endParaRPr>
        </a:p>
      </dsp:txBody>
      <dsp:txXfrm>
        <a:off x="559081" y="1461762"/>
        <a:ext cx="9188429" cy="615575"/>
      </dsp:txXfrm>
    </dsp:sp>
    <dsp:sp modelId="{58D4A171-4B72-41A1-B18F-D3EEF27BF1E1}">
      <dsp:nvSpPr>
        <dsp:cNvPr id="0" name=""/>
        <dsp:cNvSpPr/>
      </dsp:nvSpPr>
      <dsp:spPr>
        <a:xfrm>
          <a:off x="0" y="2569638"/>
          <a:ext cx="10515600" cy="378000"/>
        </a:xfrm>
        <a:prstGeom prst="rect">
          <a:avLst/>
        </a:prstGeom>
        <a:solidFill>
          <a:schemeClr val="lt1">
            <a:alpha val="90000"/>
            <a:hueOff val="0"/>
            <a:satOff val="0"/>
            <a:lumOff val="0"/>
            <a:alphaOff val="0"/>
          </a:schemeClr>
        </a:solidFill>
        <a:ln w="15875" cap="rnd" cmpd="sng" algn="ctr">
          <a:solidFill>
            <a:schemeClr val="accent3">
              <a:hueOff val="7907173"/>
              <a:satOff val="-3895"/>
              <a:lumOff val="13823"/>
              <a:alphaOff val="0"/>
            </a:schemeClr>
          </a:solidFill>
          <a:prstDash val="solid"/>
        </a:ln>
        <a:effectLst/>
      </dsp:spPr>
      <dsp:style>
        <a:lnRef idx="2">
          <a:scrgbClr r="0" g="0" b="0"/>
        </a:lnRef>
        <a:fillRef idx="1">
          <a:scrgbClr r="0" g="0" b="0"/>
        </a:fillRef>
        <a:effectRef idx="0">
          <a:scrgbClr r="0" g="0" b="0"/>
        </a:effectRef>
        <a:fontRef idx="minor"/>
      </dsp:style>
    </dsp:sp>
    <dsp:sp modelId="{86ACEA77-A9CF-4DAF-BF46-D31C8322F40D}">
      <dsp:nvSpPr>
        <dsp:cNvPr id="0" name=""/>
        <dsp:cNvSpPr/>
      </dsp:nvSpPr>
      <dsp:spPr>
        <a:xfrm>
          <a:off x="525780" y="2348238"/>
          <a:ext cx="9348000" cy="442800"/>
        </a:xfrm>
        <a:prstGeom prst="roundRect">
          <a:avLst/>
        </a:prstGeom>
        <a:solidFill>
          <a:schemeClr val="accent3">
            <a:hueOff val="7907173"/>
            <a:satOff val="-3895"/>
            <a:lumOff val="13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ЮНЕСКО-ның Бүкіләлемдік мұралары. </a:t>
          </a:r>
          <a:endParaRPr lang="ru-RU" sz="2000" kern="1200" dirty="0">
            <a:latin typeface="Times New Roman" panose="02020603050405020304" pitchFamily="18" charset="0"/>
            <a:cs typeface="Times New Roman" panose="02020603050405020304" pitchFamily="18" charset="0"/>
          </a:endParaRPr>
        </a:p>
      </dsp:txBody>
      <dsp:txXfrm>
        <a:off x="547396" y="2369854"/>
        <a:ext cx="9304768" cy="399568"/>
      </dsp:txXfrm>
    </dsp:sp>
    <dsp:sp modelId="{E31F6CBE-FD3E-43EC-9C82-4D73DDA2C363}">
      <dsp:nvSpPr>
        <dsp:cNvPr id="0" name=""/>
        <dsp:cNvSpPr/>
      </dsp:nvSpPr>
      <dsp:spPr>
        <a:xfrm>
          <a:off x="0" y="3250038"/>
          <a:ext cx="10515600" cy="378000"/>
        </a:xfrm>
        <a:prstGeom prst="rect">
          <a:avLst/>
        </a:prstGeom>
        <a:solidFill>
          <a:schemeClr val="lt1">
            <a:alpha val="90000"/>
            <a:hueOff val="0"/>
            <a:satOff val="0"/>
            <a:lumOff val="0"/>
            <a:alphaOff val="0"/>
          </a:schemeClr>
        </a:solidFill>
        <a:ln w="15875" cap="rnd" cmpd="sng" algn="ctr">
          <a:solidFill>
            <a:schemeClr val="accent3">
              <a:hueOff val="10542897"/>
              <a:satOff val="-5193"/>
              <a:lumOff val="18430"/>
              <a:alphaOff val="0"/>
            </a:schemeClr>
          </a:solidFill>
          <a:prstDash val="solid"/>
        </a:ln>
        <a:effectLst/>
      </dsp:spPr>
      <dsp:style>
        <a:lnRef idx="2">
          <a:scrgbClr r="0" g="0" b="0"/>
        </a:lnRef>
        <a:fillRef idx="1">
          <a:scrgbClr r="0" g="0" b="0"/>
        </a:fillRef>
        <a:effectRef idx="0">
          <a:scrgbClr r="0" g="0" b="0"/>
        </a:effectRef>
        <a:fontRef idx="minor"/>
      </dsp:style>
    </dsp:sp>
    <dsp:sp modelId="{7FA78339-EEB1-40DF-9F76-CDF92EC56A20}">
      <dsp:nvSpPr>
        <dsp:cNvPr id="0" name=""/>
        <dsp:cNvSpPr/>
      </dsp:nvSpPr>
      <dsp:spPr>
        <a:xfrm>
          <a:off x="525780" y="3028638"/>
          <a:ext cx="9377002" cy="442800"/>
        </a:xfrm>
        <a:prstGeom prst="roundRect">
          <a:avLst/>
        </a:prstGeom>
        <a:solidFill>
          <a:schemeClr val="accent3">
            <a:hueOff val="10542897"/>
            <a:satOff val="-5193"/>
            <a:lumOff val="184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Қазақстанның ЮНЕСКО-ның тізіміндегі бүкіләлемдік мұралары. </a:t>
          </a:r>
          <a:endParaRPr lang="ru-RU" sz="2000" kern="1200" dirty="0">
            <a:latin typeface="Times New Roman" panose="02020603050405020304" pitchFamily="18" charset="0"/>
            <a:cs typeface="Times New Roman" panose="02020603050405020304" pitchFamily="18" charset="0"/>
          </a:endParaRPr>
        </a:p>
      </dsp:txBody>
      <dsp:txXfrm>
        <a:off x="547396" y="3050254"/>
        <a:ext cx="933377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69892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299314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5A6DD7-8346-44A8-B13E-9B1379B5AF3B}" type="slidenum">
              <a:rPr lang="ru-RU" smtClean="0"/>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920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185583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5A6DD7-8346-44A8-B13E-9B1379B5AF3B}" type="slidenum">
              <a:rPr lang="ru-RU" smtClean="0"/>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10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154499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272635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2091189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art Art">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Arial" panose="020B0604020202020204" pitchFamily="34" charset="0"/>
                <a:ea typeface="+mj-ea"/>
                <a:cs typeface="+mj-cs"/>
              </a:defRPr>
            </a:lvl1pPr>
          </a:lstStyle>
          <a:p>
            <a:pPr rtl="0"/>
            <a:r>
              <a:rPr lang="ru-RU" noProof="0"/>
              <a:t>ЩЕЛКНИТЕ, ЧТОБЫ ИЗМЕНИТЬ СТИЛЬ ОБРАЗЦА ЗАГОЛОВКА</a:t>
            </a:r>
          </a:p>
        </p:txBody>
      </p:sp>
      <p:sp>
        <p:nvSpPr>
          <p:cNvPr id="7" name="Заполнитель графического элемента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9084"/>
            <a:ext cx="10515600" cy="3695338"/>
          </a:xfrm>
        </p:spPr>
        <p:txBody>
          <a:bodyPr rtlCol="0"/>
          <a:lstStyle/>
          <a:p>
            <a:pPr rtl="0"/>
            <a:r>
              <a:rPr lang="ru-RU" noProof="0" dirty="0"/>
              <a:t>Щелкните значок, чтобы добавить графический элемент SmartArt</a:t>
            </a:r>
          </a:p>
        </p:txBody>
      </p:sp>
      <p:sp>
        <p:nvSpPr>
          <p:cNvPr id="3" name="Дата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ru-RU" noProof="0" dirty="0"/>
              <a:t>20ГГ</a:t>
            </a:r>
          </a:p>
        </p:txBody>
      </p:sp>
      <p:sp>
        <p:nvSpPr>
          <p:cNvPr id="4" name="Нижний колонтитул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ru-RU" noProof="0" dirty="0"/>
              <a:t>Презентация</a:t>
            </a:r>
          </a:p>
        </p:txBody>
      </p:sp>
      <p:cxnSp>
        <p:nvCxnSpPr>
          <p:cNvPr id="10" name="Прямая соединительная линия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Номер слайда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dirty="0"/>
          </a:p>
        </p:txBody>
      </p:sp>
    </p:spTree>
    <p:extLst>
      <p:ext uri="{BB962C8B-B14F-4D97-AF65-F5344CB8AC3E}">
        <p14:creationId xmlns:p14="http://schemas.microsoft.com/office/powerpoint/2010/main" val="260526063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05802" y="1790548"/>
            <a:ext cx="5780397" cy="564322"/>
          </a:xfrm>
          <a:prstGeom prst="rect">
            <a:avLst/>
          </a:prstGeom>
        </p:spPr>
        <p:txBody>
          <a:bodyPr wrap="square" lIns="0" tIns="0" rIns="0" bIns="0">
            <a:spAutoFit/>
          </a:bodyPr>
          <a:lstStyle>
            <a:lvl1pPr>
              <a:defRPr sz="3667" b="0" i="0">
                <a:solidFill>
                  <a:srgbClr val="F16628"/>
                </a:solidFill>
                <a:latin typeface="Verdana"/>
                <a:cs typeface="Verdana"/>
              </a:defRPr>
            </a:lvl1pPr>
          </a:lstStyle>
          <a:p>
            <a:endParaRPr/>
          </a:p>
        </p:txBody>
      </p:sp>
      <p:sp>
        <p:nvSpPr>
          <p:cNvPr id="3" name="Holder 3"/>
          <p:cNvSpPr>
            <a:spLocks noGrp="1"/>
          </p:cNvSpPr>
          <p:nvPr>
            <p:ph type="subTitle" idx="4"/>
          </p:nvPr>
        </p:nvSpPr>
        <p:spPr>
          <a:xfrm>
            <a:off x="1828800" y="455923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66996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2" name="Rectangle 5"/>
          <p:cNvSpPr/>
          <p:nvPr userDrawn="1"/>
        </p:nvSpPr>
        <p:spPr>
          <a:xfrm>
            <a:off x="-3402" y="0"/>
            <a:ext cx="21125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4075" eaLnBrk="1" fontAlgn="auto" latinLnBrk="1" hangingPunct="1">
              <a:spcBef>
                <a:spcPts val="0"/>
              </a:spcBef>
              <a:spcAft>
                <a:spcPts val="0"/>
              </a:spcAft>
              <a:defRPr/>
            </a:pPr>
            <a:endParaRPr lang="ko-KR" altLang="en-US" sz="2400"/>
          </a:p>
        </p:txBody>
      </p:sp>
      <p:pic>
        <p:nvPicPr>
          <p:cNvPr id="3"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286" y="1250724"/>
            <a:ext cx="2112509" cy="468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002-KIMS BUSINESS\007-02-Fullslidesppt-Contents\20161228\02-edu\bulb-item.png"/>
          <p:cNvPicPr>
            <a:picLocks noChangeAspect="1" noChangeArrowheads="1"/>
          </p:cNvPicPr>
          <p:nvPr userDrawn="1"/>
        </p:nvPicPr>
        <p:blipFill>
          <a:blip r:embed="rId3">
            <a:extLst>
              <a:ext uri="{28A0092B-C50C-407E-A947-70E740481C1C}">
                <a14:useLocalDpi xmlns:a14="http://schemas.microsoft.com/office/drawing/2010/main" val="0"/>
              </a:ext>
            </a:extLst>
          </a:blip>
          <a:srcRect r="50000"/>
          <a:stretch>
            <a:fillRect/>
          </a:stretch>
        </p:blipFill>
        <p:spPr bwMode="auto">
          <a:xfrm>
            <a:off x="1052286" y="1250724"/>
            <a:ext cx="1056821" cy="468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25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55137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137326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209465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34258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81517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37083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24999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0D77663-9ED4-4AC2-8F27-6F0EFFE4D71E}" type="datetimeFigureOut">
              <a:rPr lang="ru-RU" smtClean="0"/>
              <a:t>31.10.2024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5A6DD7-8346-44A8-B13E-9B1379B5AF3B}" type="slidenum">
              <a:rPr lang="ru-RU" smtClean="0"/>
              <a:t>‹#›</a:t>
            </a:fld>
            <a:endParaRPr lang="ru-RU" dirty="0"/>
          </a:p>
        </p:txBody>
      </p:sp>
    </p:spTree>
    <p:extLst>
      <p:ext uri="{BB962C8B-B14F-4D97-AF65-F5344CB8AC3E}">
        <p14:creationId xmlns:p14="http://schemas.microsoft.com/office/powerpoint/2010/main" val="386453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D77663-9ED4-4AC2-8F27-6F0EFFE4D71E}" type="datetimeFigureOut">
              <a:rPr lang="ru-RU" smtClean="0"/>
              <a:t>31.10.2024</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5A6DD7-8346-44A8-B13E-9B1379B5AF3B}" type="slidenum">
              <a:rPr lang="ru-RU" smtClean="0"/>
              <a:t>‹#›</a:t>
            </a:fld>
            <a:endParaRPr lang="ru-RU" dirty="0"/>
          </a:p>
        </p:txBody>
      </p:sp>
    </p:spTree>
    <p:extLst>
      <p:ext uri="{BB962C8B-B14F-4D97-AF65-F5344CB8AC3E}">
        <p14:creationId xmlns:p14="http://schemas.microsoft.com/office/powerpoint/2010/main" val="43402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https://commons.wikimedia.org/wiki/File:Akyrtas.JPG?uselang=ru" TargetMode="External"/><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s://commons.wikimedia.org/wiki/File:Khoja_ahmed_Yasavi_dome.jpg?uselang=ru" TargetMode="External"/><Relationship Id="rId1" Type="http://schemas.openxmlformats.org/officeDocument/2006/relationships/slideLayout" Target="../slideLayouts/slideLayout8.xml"/><Relationship Id="rId6" Type="http://schemas.openxmlformats.org/officeDocument/2006/relationships/hyperlink" Target="https://commons.wikimedia.org/wiki/File:Korgalzhinskiy_Nature_Reserve.JPG?uselang=ru" TargetMode="External"/><Relationship Id="rId11" Type="http://schemas.openxmlformats.org/officeDocument/2006/relationships/image" Target="../media/image35.jpeg"/><Relationship Id="rId5" Type="http://schemas.openxmlformats.org/officeDocument/2006/relationships/image" Target="../media/image32.jpeg"/><Relationship Id="rId10" Type="http://schemas.openxmlformats.org/officeDocument/2006/relationships/hyperlink" Target="https://commons.wikimedia.org/wiki/File:Aksu_Jabgly_3.JPG?uselang=ru" TargetMode="External"/><Relationship Id="rId4" Type="http://schemas.openxmlformats.org/officeDocument/2006/relationships/hyperlink" Target="https://commons.wikimedia.org/wiki/File:Tanbaly.jpg?uselang=ru" TargetMode="External"/><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2116" y="2867756"/>
            <a:ext cx="9863147" cy="359009"/>
          </a:xfrm>
          <a:prstGeom prst="rect">
            <a:avLst/>
          </a:prstGeom>
        </p:spPr>
        <p:txBody>
          <a:bodyPr wrap="square" lIns="0" tIns="0" rIns="0" bIns="0" rtlCol="0" anchor="t">
            <a:spAutoFit/>
          </a:bodyPr>
          <a:lstStyle/>
          <a:p>
            <a:pPr algn="ctr"/>
            <a:r>
              <a:rPr lang="kk-KZ" sz="2333" b="1" dirty="0">
                <a:solidFill>
                  <a:srgbClr val="FF0000"/>
                </a:solidFill>
                <a:latin typeface="Times New Roman" panose="02020603050405020304" pitchFamily="18" charset="0"/>
                <a:ea typeface="Times New Roman" panose="02020603050405020304" pitchFamily="18" charset="0"/>
              </a:rPr>
              <a:t>Дәріс 10.</a:t>
            </a:r>
            <a:r>
              <a:rPr lang="kk-KZ" sz="2333" dirty="0">
                <a:solidFill>
                  <a:srgbClr val="FF0000"/>
                </a:solidFill>
                <a:latin typeface="Times New Roman" panose="02020603050405020304" pitchFamily="18" charset="0"/>
                <a:ea typeface="Times New Roman" panose="02020603050405020304" pitchFamily="18" charset="0"/>
              </a:rPr>
              <a:t> </a:t>
            </a:r>
            <a:r>
              <a:rPr lang="kk-KZ" sz="2333" dirty="0">
                <a:solidFill>
                  <a:srgbClr val="002060"/>
                </a:solidFill>
                <a:latin typeface="Times New Roman" panose="02020603050405020304" pitchFamily="18" charset="0"/>
                <a:ea typeface="Times New Roman" panose="02020603050405020304" pitchFamily="18" charset="0"/>
              </a:rPr>
              <a:t>Қазіргі дүниедегі этномәдени аймақтар.</a:t>
            </a:r>
            <a:endParaRPr lang="en-US" sz="2333" spc="138" dirty="0">
              <a:solidFill>
                <a:srgbClr val="002060"/>
              </a:solidFill>
              <a:latin typeface="Times New Roman" panose="02020603050405020304" pitchFamily="18" charset="0"/>
              <a:cs typeface="Times New Roman" panose="02020603050405020304" pitchFamily="18" charset="0"/>
            </a:endParaRPr>
          </a:p>
        </p:txBody>
      </p:sp>
      <p:sp>
        <p:nvSpPr>
          <p:cNvPr id="3" name="TextBox 3"/>
          <p:cNvSpPr txBox="1"/>
          <p:nvPr/>
        </p:nvSpPr>
        <p:spPr>
          <a:xfrm>
            <a:off x="808264" y="5258641"/>
            <a:ext cx="8120241" cy="656462"/>
          </a:xfrm>
          <a:prstGeom prst="rect">
            <a:avLst/>
          </a:prstGeom>
        </p:spPr>
        <p:txBody>
          <a:bodyPr wrap="square" lIns="0" tIns="0" rIns="0" bIns="0" rtlCol="0" anchor="t">
            <a:spAutoFit/>
          </a:bodyPr>
          <a:lstStyle/>
          <a:p>
            <a:r>
              <a:rPr lang="kk-KZ" sz="2133" b="1" dirty="0">
                <a:solidFill>
                  <a:srgbClr val="FF0000"/>
                </a:solidFill>
                <a:latin typeface="Times New Roman" panose="02020603050405020304" pitchFamily="18" charset="0"/>
                <a:cs typeface="Times New Roman" panose="02020603050405020304" pitchFamily="18" charset="0"/>
              </a:rPr>
              <a:t>Кафедра: </a:t>
            </a:r>
            <a:r>
              <a:rPr lang="kk-KZ" sz="2133" b="1" dirty="0">
                <a:solidFill>
                  <a:srgbClr val="002060"/>
                </a:solidFill>
                <a:latin typeface="Times New Roman" panose="02020603050405020304" pitchFamily="18" charset="0"/>
                <a:cs typeface="Times New Roman" panose="02020603050405020304" pitchFamily="18" charset="0"/>
              </a:rPr>
              <a:t>География және экология</a:t>
            </a:r>
          </a:p>
          <a:p>
            <a:r>
              <a:rPr lang="kk-KZ" sz="2133" b="1" dirty="0">
                <a:solidFill>
                  <a:srgbClr val="FF0000"/>
                </a:solidFill>
                <a:latin typeface="Times New Roman" panose="02020603050405020304" pitchFamily="18" charset="0"/>
                <a:cs typeface="Times New Roman" panose="02020603050405020304" pitchFamily="18" charset="0"/>
              </a:rPr>
              <a:t>Лектор: </a:t>
            </a:r>
            <a:r>
              <a:rPr lang="kk-KZ" sz="2133" b="1" dirty="0">
                <a:solidFill>
                  <a:srgbClr val="002060"/>
                </a:solidFill>
                <a:latin typeface="Times New Roman" panose="02020603050405020304" pitchFamily="18" charset="0"/>
                <a:cs typeface="Times New Roman" panose="02020603050405020304" pitchFamily="18" charset="0"/>
              </a:rPr>
              <a:t>Аға оқытушы, </a:t>
            </a:r>
            <a:r>
              <a:rPr lang="en-US" sz="2133" b="1" dirty="0">
                <a:solidFill>
                  <a:srgbClr val="002060"/>
                </a:solidFill>
                <a:latin typeface="Times New Roman" panose="02020603050405020304" pitchFamily="18" charset="0"/>
                <a:cs typeface="Times New Roman" panose="02020603050405020304" pitchFamily="18" charset="0"/>
              </a:rPr>
              <a:t>PhD </a:t>
            </a:r>
            <a:r>
              <a:rPr lang="kk-KZ" sz="2133" b="1" dirty="0">
                <a:solidFill>
                  <a:srgbClr val="002060"/>
                </a:solidFill>
                <a:latin typeface="Times New Roman" panose="02020603050405020304" pitchFamily="18" charset="0"/>
                <a:cs typeface="Times New Roman" panose="02020603050405020304" pitchFamily="18" charset="0"/>
              </a:rPr>
              <a:t>Усенов Нурбол Ергешович</a:t>
            </a:r>
            <a:endParaRPr lang="en-US" sz="2000" spc="59" dirty="0">
              <a:solidFill>
                <a:srgbClr val="000000"/>
              </a:solidFill>
              <a:latin typeface="Times New Roman" panose="02020603050405020304" pitchFamily="18" charset="0"/>
              <a:cs typeface="Times New Roman" panose="02020603050405020304" pitchFamily="18" charset="0"/>
            </a:endParaRPr>
          </a:p>
        </p:txBody>
      </p:sp>
      <p:sp>
        <p:nvSpPr>
          <p:cNvPr id="8" name="Freeform 8"/>
          <p:cNvSpPr/>
          <p:nvPr/>
        </p:nvSpPr>
        <p:spPr>
          <a:xfrm>
            <a:off x="0" y="0"/>
            <a:ext cx="2436508" cy="1008105"/>
          </a:xfrm>
          <a:custGeom>
            <a:avLst/>
            <a:gdLst/>
            <a:ahLst/>
            <a:cxnLst/>
            <a:rect l="l" t="t" r="r" b="b"/>
            <a:pathLst>
              <a:path w="3654761" h="1512157">
                <a:moveTo>
                  <a:pt x="0" y="0"/>
                </a:moveTo>
                <a:lnTo>
                  <a:pt x="3654761" y="0"/>
                </a:lnTo>
                <a:lnTo>
                  <a:pt x="3654761" y="1512158"/>
                </a:lnTo>
                <a:lnTo>
                  <a:pt x="0" y="1512158"/>
                </a:lnTo>
                <a:lnTo>
                  <a:pt x="0" y="0"/>
                </a:lnTo>
                <a:close/>
              </a:path>
            </a:pathLst>
          </a:custGeom>
          <a:blipFill>
            <a:blip r:embed="rId2"/>
            <a:stretch>
              <a:fillRect/>
            </a:stretch>
          </a:blipFill>
        </p:spPr>
        <p:txBody>
          <a:bodyPr/>
          <a:lstStyle/>
          <a:p>
            <a:endParaRPr lang="ru-RU" sz="1200" dirty="0"/>
          </a:p>
        </p:txBody>
      </p:sp>
      <p:sp>
        <p:nvSpPr>
          <p:cNvPr id="9" name="TextBox 9"/>
          <p:cNvSpPr txBox="1"/>
          <p:nvPr/>
        </p:nvSpPr>
        <p:spPr>
          <a:xfrm>
            <a:off x="4225064" y="6268217"/>
            <a:ext cx="1956346" cy="377476"/>
          </a:xfrm>
          <a:prstGeom prst="rect">
            <a:avLst/>
          </a:prstGeom>
        </p:spPr>
        <p:txBody>
          <a:bodyPr lIns="0" tIns="0" rIns="0" bIns="0" rtlCol="0" anchor="t">
            <a:spAutoFit/>
          </a:bodyPr>
          <a:lstStyle/>
          <a:p>
            <a:pPr algn="r">
              <a:lnSpc>
                <a:spcPts val="3267"/>
              </a:lnSpc>
            </a:pPr>
            <a:r>
              <a:rPr lang="en-US" sz="2000" spc="70" dirty="0">
                <a:solidFill>
                  <a:srgbClr val="002060"/>
                </a:solidFill>
                <a:latin typeface="Times New Roman" panose="02020603050405020304" pitchFamily="18" charset="0"/>
                <a:cs typeface="Times New Roman" panose="02020603050405020304" pitchFamily="18" charset="0"/>
              </a:rPr>
              <a:t>Алматы, 2024</a:t>
            </a:r>
          </a:p>
        </p:txBody>
      </p:sp>
      <p:sp>
        <p:nvSpPr>
          <p:cNvPr id="10" name="TextBox 10"/>
          <p:cNvSpPr txBox="1"/>
          <p:nvPr/>
        </p:nvSpPr>
        <p:spPr>
          <a:xfrm>
            <a:off x="3013385" y="641350"/>
            <a:ext cx="7768375" cy="769441"/>
          </a:xfrm>
          <a:prstGeom prst="rect">
            <a:avLst/>
          </a:prstGeom>
        </p:spPr>
        <p:txBody>
          <a:bodyPr lIns="0" tIns="0" rIns="0" bIns="0" rtlCol="0" anchor="t">
            <a:spAutoFit/>
          </a:bodyPr>
          <a:lstStyle/>
          <a:p>
            <a:pPr algn="ctr">
              <a:lnSpc>
                <a:spcPts val="2986"/>
              </a:lnSpc>
            </a:pPr>
            <a:r>
              <a:rPr lang="en-US" sz="2132" dirty="0">
                <a:solidFill>
                  <a:srgbClr val="002060"/>
                </a:solidFill>
                <a:latin typeface="Times New Roman" panose="02020603050405020304" pitchFamily="18" charset="0"/>
                <a:cs typeface="Times New Roman" panose="02020603050405020304" pitchFamily="18" charset="0"/>
              </a:rPr>
              <a:t>Абай атындағы Қазақ ұлттық педагогикалық университеті</a:t>
            </a:r>
          </a:p>
          <a:p>
            <a:pPr algn="ctr">
              <a:lnSpc>
                <a:spcPts val="2986"/>
              </a:lnSpc>
              <a:spcBef>
                <a:spcPct val="0"/>
              </a:spcBef>
            </a:pPr>
            <a:r>
              <a:rPr lang="en-US" sz="2132" dirty="0">
                <a:solidFill>
                  <a:srgbClr val="002060"/>
                </a:solidFill>
                <a:latin typeface="Times New Roman" panose="02020603050405020304" pitchFamily="18" charset="0"/>
                <a:cs typeface="Times New Roman" panose="02020603050405020304" pitchFamily="18" charset="0"/>
              </a:rPr>
              <a:t>Жаратылыстану және география институты</a:t>
            </a:r>
          </a:p>
        </p:txBody>
      </p:sp>
      <p:sp>
        <p:nvSpPr>
          <p:cNvPr id="12" name="TextBox 11">
            <a:extLst>
              <a:ext uri="{FF2B5EF4-FFF2-40B4-BE49-F238E27FC236}">
                <a16:creationId xmlns:a16="http://schemas.microsoft.com/office/drawing/2014/main" id="{C21BA637-8BCA-7576-EE64-B672D5C40F2F}"/>
              </a:ext>
            </a:extLst>
          </p:cNvPr>
          <p:cNvSpPr txBox="1"/>
          <p:nvPr/>
        </p:nvSpPr>
        <p:spPr>
          <a:xfrm>
            <a:off x="1930400" y="2125335"/>
            <a:ext cx="7879307" cy="584775"/>
          </a:xfrm>
          <a:prstGeom prst="rect">
            <a:avLst/>
          </a:prstGeom>
          <a:noFill/>
        </p:spPr>
        <p:txBody>
          <a:bodyPr wrap="square">
            <a:spAutoFit/>
          </a:bodyPr>
          <a:lstStyle/>
          <a:p>
            <a:pPr algn="ctr"/>
            <a:r>
              <a:rPr lang="kk-KZ" sz="3200" b="1" dirty="0">
                <a:solidFill>
                  <a:srgbClr val="002060"/>
                </a:solidFill>
                <a:latin typeface="Times New Roman" panose="02020603050405020304" pitchFamily="18" charset="0"/>
                <a:cs typeface="Times New Roman" panose="02020603050405020304" pitchFamily="18" charset="0"/>
              </a:rPr>
              <a:t>«Аймақтану» пәні</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51D8EC68-344A-1A8B-FB8F-02D653B59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879" y="4133510"/>
            <a:ext cx="2060121" cy="2250262"/>
          </a:xfrm>
          <a:prstGeom prst="rect">
            <a:avLst/>
          </a:prstGeom>
        </p:spPr>
      </p:pic>
    </p:spTree>
    <p:extLst>
      <p:ext uri="{BB962C8B-B14F-4D97-AF65-F5344CB8AC3E}">
        <p14:creationId xmlns:p14="http://schemas.microsoft.com/office/powerpoint/2010/main" val="394657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8712" y="1275603"/>
            <a:ext cx="2280837" cy="3033513"/>
          </a:xfrm>
          <a:custGeom>
            <a:avLst/>
            <a:gdLst/>
            <a:ahLst/>
            <a:cxnLst/>
            <a:rect l="l" t="t" r="r" b="b"/>
            <a:pathLst>
              <a:path w="3421256" h="4550270">
                <a:moveTo>
                  <a:pt x="0" y="0"/>
                </a:moveTo>
                <a:lnTo>
                  <a:pt x="3421256" y="0"/>
                </a:lnTo>
                <a:lnTo>
                  <a:pt x="3421256" y="4550270"/>
                </a:lnTo>
                <a:lnTo>
                  <a:pt x="0" y="4550270"/>
                </a:lnTo>
                <a:lnTo>
                  <a:pt x="0" y="0"/>
                </a:lnTo>
                <a:close/>
              </a:path>
            </a:pathLst>
          </a:custGeom>
          <a:blipFill>
            <a:blip r:embed="rId2"/>
            <a:stretch>
              <a:fillRect/>
            </a:stretch>
          </a:blipFill>
        </p:spPr>
        <p:txBody>
          <a:bodyPr/>
          <a:lstStyle/>
          <a:p>
            <a:endParaRPr lang="ru-RU"/>
          </a:p>
        </p:txBody>
      </p:sp>
      <p:sp>
        <p:nvSpPr>
          <p:cNvPr id="3" name="Freeform 3"/>
          <p:cNvSpPr/>
          <p:nvPr/>
        </p:nvSpPr>
        <p:spPr>
          <a:xfrm>
            <a:off x="4755378" y="1460510"/>
            <a:ext cx="2762097" cy="2848605"/>
          </a:xfrm>
          <a:custGeom>
            <a:avLst/>
            <a:gdLst/>
            <a:ahLst/>
            <a:cxnLst/>
            <a:rect l="l" t="t" r="r" b="b"/>
            <a:pathLst>
              <a:path w="4143145" h="5095884">
                <a:moveTo>
                  <a:pt x="0" y="0"/>
                </a:moveTo>
                <a:lnTo>
                  <a:pt x="4143145" y="0"/>
                </a:lnTo>
                <a:lnTo>
                  <a:pt x="4143145" y="5095884"/>
                </a:lnTo>
                <a:lnTo>
                  <a:pt x="0" y="5095884"/>
                </a:lnTo>
                <a:lnTo>
                  <a:pt x="0" y="0"/>
                </a:lnTo>
                <a:close/>
              </a:path>
            </a:pathLst>
          </a:custGeom>
          <a:blipFill>
            <a:blip r:embed="rId3"/>
            <a:stretch>
              <a:fillRect l="-14728" r="-14728" b="-5252"/>
            </a:stretch>
          </a:blipFill>
        </p:spPr>
        <p:txBody>
          <a:bodyPr/>
          <a:lstStyle/>
          <a:p>
            <a:endParaRPr lang="ru-RU"/>
          </a:p>
        </p:txBody>
      </p:sp>
      <p:sp>
        <p:nvSpPr>
          <p:cNvPr id="4" name="Freeform 4"/>
          <p:cNvSpPr/>
          <p:nvPr/>
        </p:nvSpPr>
        <p:spPr>
          <a:xfrm>
            <a:off x="8740505" y="1275603"/>
            <a:ext cx="2555735" cy="3033513"/>
          </a:xfrm>
          <a:custGeom>
            <a:avLst/>
            <a:gdLst/>
            <a:ahLst/>
            <a:cxnLst/>
            <a:rect l="l" t="t" r="r" b="b"/>
            <a:pathLst>
              <a:path w="3833602" h="4550270">
                <a:moveTo>
                  <a:pt x="0" y="0"/>
                </a:moveTo>
                <a:lnTo>
                  <a:pt x="3833603" y="0"/>
                </a:lnTo>
                <a:lnTo>
                  <a:pt x="3833603" y="4550270"/>
                </a:lnTo>
                <a:lnTo>
                  <a:pt x="0" y="4550270"/>
                </a:lnTo>
                <a:lnTo>
                  <a:pt x="0" y="0"/>
                </a:lnTo>
                <a:close/>
              </a:path>
            </a:pathLst>
          </a:custGeom>
          <a:blipFill>
            <a:blip r:embed="rId4"/>
            <a:stretch>
              <a:fillRect/>
            </a:stretch>
          </a:blipFill>
        </p:spPr>
        <p:txBody>
          <a:bodyPr/>
          <a:lstStyle/>
          <a:p>
            <a:endParaRPr lang="ru-RU"/>
          </a:p>
        </p:txBody>
      </p:sp>
      <p:sp>
        <p:nvSpPr>
          <p:cNvPr id="5" name="TextBox 5"/>
          <p:cNvSpPr txBox="1"/>
          <p:nvPr/>
        </p:nvSpPr>
        <p:spPr>
          <a:xfrm>
            <a:off x="3171230" y="359258"/>
            <a:ext cx="6267410" cy="525785"/>
          </a:xfrm>
          <a:prstGeom prst="rect">
            <a:avLst/>
          </a:prstGeom>
        </p:spPr>
        <p:txBody>
          <a:bodyPr wrap="square" lIns="0" tIns="0" rIns="0" bIns="0" rtlCol="0" anchor="t">
            <a:spAutoFit/>
          </a:bodyPr>
          <a:lstStyle/>
          <a:p>
            <a:pPr algn="ctr">
              <a:lnSpc>
                <a:spcPts val="4140"/>
              </a:lnSpc>
              <a:spcBef>
                <a:spcPct val="0"/>
              </a:spcBef>
            </a:pPr>
            <a:r>
              <a:rPr lang="en-US" sz="3000" b="1" spc="294" dirty="0">
                <a:solidFill>
                  <a:srgbClr val="002060"/>
                </a:solidFill>
                <a:latin typeface="Times New Roman" panose="02020603050405020304" pitchFamily="18" charset="0"/>
                <a:ea typeface="Oswald Bold"/>
                <a:cs typeface="Times New Roman" panose="02020603050405020304" pitchFamily="18" charset="0"/>
                <a:sym typeface="Oswald Bold"/>
              </a:rPr>
              <a:t>ЗЕРТТЕГЕН ҒАЛЫМДАР</a:t>
            </a:r>
          </a:p>
        </p:txBody>
      </p:sp>
      <p:sp>
        <p:nvSpPr>
          <p:cNvPr id="6" name="TextBox 6"/>
          <p:cNvSpPr txBox="1"/>
          <p:nvPr/>
        </p:nvSpPr>
        <p:spPr>
          <a:xfrm>
            <a:off x="969583" y="4618279"/>
            <a:ext cx="2731695" cy="1282402"/>
          </a:xfrm>
          <a:prstGeom prst="rect">
            <a:avLst/>
          </a:prstGeom>
        </p:spPr>
        <p:txBody>
          <a:bodyPr lIns="0" tIns="0" rIns="0" bIns="0" rtlCol="0" anchor="t">
            <a:spAutoFit/>
          </a:bodyPr>
          <a:lstStyle/>
          <a:p>
            <a:pPr algn="ctr">
              <a:lnSpc>
                <a:spcPts val="2022"/>
              </a:lnSpc>
            </a:pPr>
            <a:r>
              <a:rPr lang="en-US" sz="1444" b="1" dirty="0">
                <a:solidFill>
                  <a:srgbClr val="002060"/>
                </a:solidFill>
                <a:latin typeface="Times New Roman" panose="02020603050405020304" pitchFamily="18" charset="0"/>
                <a:ea typeface="Open Sans Bold"/>
                <a:cs typeface="Times New Roman" panose="02020603050405020304" pitchFamily="18" charset="0"/>
                <a:sym typeface="Open Sans Bold"/>
              </a:rPr>
              <a:t>Малиновский Бронеслав: Әлеуметтік антропология саласында жұмыс істеп, мәдениеттер арасындағы өзара әрекеттестікті зерттеді.</a:t>
            </a:r>
          </a:p>
        </p:txBody>
      </p:sp>
      <p:sp>
        <p:nvSpPr>
          <p:cNvPr id="7" name="TextBox 7"/>
          <p:cNvSpPr txBox="1"/>
          <p:nvPr/>
        </p:nvSpPr>
        <p:spPr>
          <a:xfrm>
            <a:off x="4755377" y="4618279"/>
            <a:ext cx="2842948" cy="1323376"/>
          </a:xfrm>
          <a:prstGeom prst="rect">
            <a:avLst/>
          </a:prstGeom>
        </p:spPr>
        <p:txBody>
          <a:bodyPr lIns="0" tIns="0" rIns="0" bIns="0" rtlCol="0" anchor="t">
            <a:spAutoFit/>
          </a:bodyPr>
          <a:lstStyle/>
          <a:p>
            <a:pPr algn="ctr">
              <a:lnSpc>
                <a:spcPts val="2056"/>
              </a:lnSpc>
            </a:pPr>
            <a:r>
              <a:rPr lang="en-US" sz="1469" b="1" dirty="0">
                <a:solidFill>
                  <a:srgbClr val="002060"/>
                </a:solidFill>
                <a:latin typeface="Times New Roman" panose="02020603050405020304" pitchFamily="18" charset="0"/>
                <a:ea typeface="Open Sans Bold"/>
                <a:cs typeface="Times New Roman" panose="02020603050405020304" pitchFamily="18" charset="0"/>
                <a:sym typeface="Open Sans Bold"/>
              </a:rPr>
              <a:t>Клайд Клакхон: Этнография мен мәдени антропологиядағы зерттеулері арқылы мәдени құндылықтарды түсіну жолдарын ұсынды.</a:t>
            </a:r>
          </a:p>
        </p:txBody>
      </p:sp>
      <p:sp>
        <p:nvSpPr>
          <p:cNvPr id="8" name="TextBox 8"/>
          <p:cNvSpPr txBox="1"/>
          <p:nvPr/>
        </p:nvSpPr>
        <p:spPr>
          <a:xfrm>
            <a:off x="8652426" y="4564452"/>
            <a:ext cx="2529029" cy="1077218"/>
          </a:xfrm>
          <a:prstGeom prst="rect">
            <a:avLst/>
          </a:prstGeom>
        </p:spPr>
        <p:txBody>
          <a:bodyPr lIns="0" tIns="0" rIns="0" bIns="0" rtlCol="0" anchor="t">
            <a:spAutoFit/>
          </a:bodyPr>
          <a:lstStyle/>
          <a:p>
            <a:pPr algn="ctr">
              <a:lnSpc>
                <a:spcPts val="2129"/>
              </a:lnSpc>
            </a:pPr>
            <a:r>
              <a:rPr lang="en-US" sz="1520" b="1" dirty="0">
                <a:solidFill>
                  <a:srgbClr val="002060"/>
                </a:solidFill>
                <a:latin typeface="Times New Roman" panose="02020603050405020304" pitchFamily="18" charset="0"/>
                <a:ea typeface="Open Sans Bold"/>
                <a:cs typeface="Times New Roman" panose="02020603050405020304" pitchFamily="18" charset="0"/>
                <a:sym typeface="Open Sans Bold"/>
              </a:rPr>
              <a:t>Фернандо Де Сотто: Этномәдени аймақтардың мәдениетаралық диалогқа әсерін зерттеді.</a:t>
            </a:r>
          </a:p>
        </p:txBody>
      </p:sp>
    </p:spTree>
    <p:extLst>
      <p:ext uri="{BB962C8B-B14F-4D97-AF65-F5344CB8AC3E}">
        <p14:creationId xmlns:p14="http://schemas.microsoft.com/office/powerpoint/2010/main" val="19215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8636681" cy="976312"/>
          </a:xfrm>
        </p:spPr>
        <p:txBody>
          <a:bodyPr>
            <a:noAutofit/>
          </a:bodyPr>
          <a:lstStyle/>
          <a:p>
            <a:pPr algn="ctr"/>
            <a:r>
              <a:rPr lang="kk-KZ" b="1" dirty="0">
                <a:solidFill>
                  <a:srgbClr val="002060"/>
                </a:solidFill>
                <a:latin typeface="Times New Roman" panose="02020603050405020304" pitchFamily="18" charset="0"/>
                <a:cs typeface="Times New Roman" panose="02020603050405020304" pitchFamily="18" charset="0"/>
              </a:rPr>
              <a:t> Картада көрсетілген этномәдени аймақтардың алып жатқан кеңістігі, діни іргетасы</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79665" y="1771857"/>
            <a:ext cx="11152414" cy="4939186"/>
          </a:xfrm>
          <a:prstGeom prst="rect">
            <a:avLst/>
          </a:prstGeom>
        </p:spPr>
      </p:pic>
    </p:spTree>
    <p:extLst>
      <p:ext uri="{BB962C8B-B14F-4D97-AF65-F5344CB8AC3E}">
        <p14:creationId xmlns:p14="http://schemas.microsoft.com/office/powerpoint/2010/main" val="388127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0829" y="250146"/>
            <a:ext cx="9511391" cy="976312"/>
          </a:xfrm>
        </p:spPr>
        <p:txBody>
          <a:bodyPr>
            <a:noAutofit/>
          </a:bodyPr>
          <a:lstStyle/>
          <a:p>
            <a:pPr algn="ctr"/>
            <a:r>
              <a:rPr lang="kk-KZ" sz="1800" b="1" dirty="0">
                <a:solidFill>
                  <a:srgbClr val="002060"/>
                </a:solidFill>
                <a:latin typeface="Times New Roman" panose="02020603050405020304" pitchFamily="18" charset="0"/>
                <a:cs typeface="Times New Roman" panose="02020603050405020304" pitchFamily="18" charset="0"/>
              </a:rPr>
              <a:t>Картада көрсетілген этномәдени аймақтардың алып жатқан кеңістігі, діни іргетасы, ежелгі өзегін төмендегі кесте арқылы ажыратуға болады</a:t>
            </a:r>
            <a:endParaRPr lang="ru-RU" sz="1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411900523"/>
              </p:ext>
            </p:extLst>
          </p:nvPr>
        </p:nvGraphicFramePr>
        <p:xfrm>
          <a:off x="179617" y="1443038"/>
          <a:ext cx="12012383" cy="5414960"/>
        </p:xfrm>
        <a:graphic>
          <a:graphicData uri="http://schemas.openxmlformats.org/drawingml/2006/table">
            <a:tbl>
              <a:tblPr firstRow="1" firstCol="1" bandRow="1">
                <a:tableStyleId>{5C22544A-7EE6-4342-B048-85BDC9FD1C3A}</a:tableStyleId>
              </a:tblPr>
              <a:tblGrid>
                <a:gridCol w="504136">
                  <a:extLst>
                    <a:ext uri="{9D8B030D-6E8A-4147-A177-3AD203B41FA5}">
                      <a16:colId xmlns:a16="http://schemas.microsoft.com/office/drawing/2014/main" val="3377963430"/>
                    </a:ext>
                  </a:extLst>
                </a:gridCol>
                <a:gridCol w="2328868">
                  <a:extLst>
                    <a:ext uri="{9D8B030D-6E8A-4147-A177-3AD203B41FA5}">
                      <a16:colId xmlns:a16="http://schemas.microsoft.com/office/drawing/2014/main" val="2077450468"/>
                    </a:ext>
                  </a:extLst>
                </a:gridCol>
                <a:gridCol w="3796393">
                  <a:extLst>
                    <a:ext uri="{9D8B030D-6E8A-4147-A177-3AD203B41FA5}">
                      <a16:colId xmlns:a16="http://schemas.microsoft.com/office/drawing/2014/main" val="2888681385"/>
                    </a:ext>
                  </a:extLst>
                </a:gridCol>
                <a:gridCol w="2759529">
                  <a:extLst>
                    <a:ext uri="{9D8B030D-6E8A-4147-A177-3AD203B41FA5}">
                      <a16:colId xmlns:a16="http://schemas.microsoft.com/office/drawing/2014/main" val="2377997794"/>
                    </a:ext>
                  </a:extLst>
                </a:gridCol>
                <a:gridCol w="2623457">
                  <a:extLst>
                    <a:ext uri="{9D8B030D-6E8A-4147-A177-3AD203B41FA5}">
                      <a16:colId xmlns:a16="http://schemas.microsoft.com/office/drawing/2014/main" val="34373718"/>
                    </a:ext>
                  </a:extLst>
                </a:gridCol>
              </a:tblGrid>
              <a:tr h="295138">
                <a:tc>
                  <a:txBody>
                    <a:bodyPr/>
                    <a:lstStyle/>
                    <a:p>
                      <a:pPr algn="ctr">
                        <a:spcAft>
                          <a:spcPts val="0"/>
                        </a:spcAft>
                      </a:pPr>
                      <a:r>
                        <a:rPr lang="kk-KZ" sz="1600" dirty="0">
                          <a:solidFill>
                            <a:srgbClr val="002060"/>
                          </a:solidFill>
                          <a:effectLst/>
                          <a:latin typeface="Times New Roman" panose="02020603050405020304" pitchFamily="18" charset="0"/>
                          <a:cs typeface="Times New Roman" panose="02020603050405020304" pitchFamily="18" charset="0"/>
                        </a:rPr>
                        <a:t>№</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ctr">
                        <a:spcAft>
                          <a:spcPts val="0"/>
                        </a:spcAft>
                      </a:pPr>
                      <a:r>
                        <a:rPr lang="kk-KZ" sz="1600">
                          <a:solidFill>
                            <a:srgbClr val="002060"/>
                          </a:solidFill>
                          <a:effectLst/>
                          <a:latin typeface="Times New Roman" panose="02020603050405020304" pitchFamily="18" charset="0"/>
                          <a:cs typeface="Times New Roman" panose="02020603050405020304" pitchFamily="18" charset="0"/>
                        </a:rPr>
                        <a:t>Этномәдени аймақтар</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ctr">
                        <a:spcAft>
                          <a:spcPts val="0"/>
                        </a:spcAft>
                      </a:pPr>
                      <a:r>
                        <a:rPr lang="kk-KZ" sz="1600">
                          <a:solidFill>
                            <a:srgbClr val="002060"/>
                          </a:solidFill>
                          <a:effectLst/>
                          <a:latin typeface="Times New Roman" panose="02020603050405020304" pitchFamily="18" charset="0"/>
                          <a:cs typeface="Times New Roman" panose="02020603050405020304" pitchFamily="18" charset="0"/>
                        </a:rPr>
                        <a:t>Географиялық кеңістігі</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ctr">
                        <a:spcAft>
                          <a:spcPts val="0"/>
                        </a:spcAft>
                      </a:pPr>
                      <a:r>
                        <a:rPr lang="kk-KZ" sz="1600" dirty="0">
                          <a:solidFill>
                            <a:srgbClr val="002060"/>
                          </a:solidFill>
                          <a:effectLst/>
                          <a:latin typeface="Times New Roman" panose="02020603050405020304" pitchFamily="18" charset="0"/>
                          <a:cs typeface="Times New Roman" panose="02020603050405020304" pitchFamily="18" charset="0"/>
                        </a:rPr>
                        <a:t>Діндері</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ctr">
                        <a:spcAft>
                          <a:spcPts val="0"/>
                        </a:spcAft>
                      </a:pPr>
                      <a:r>
                        <a:rPr lang="kk-KZ" sz="1600">
                          <a:solidFill>
                            <a:srgbClr val="002060"/>
                          </a:solidFill>
                          <a:effectLst/>
                          <a:latin typeface="Times New Roman" panose="02020603050405020304" pitchFamily="18" charset="0"/>
                          <a:cs typeface="Times New Roman" panose="02020603050405020304" pitchFamily="18" charset="0"/>
                        </a:rPr>
                        <a:t>Өзегі</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3287330294"/>
                  </a:ext>
                </a:extLst>
              </a:tr>
              <a:tr h="295138">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1.</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Рим-католик</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Оңт. Еуропа, Лат.Америкасы, Филиппин</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Католик</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Рим</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1121077571"/>
                  </a:ext>
                </a:extLst>
              </a:tr>
              <a:tr h="757825">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2.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dirty="0">
                          <a:solidFill>
                            <a:srgbClr val="002060"/>
                          </a:solidFill>
                          <a:effectLst/>
                          <a:latin typeface="Times New Roman" panose="02020603050405020304" pitchFamily="18" charset="0"/>
                          <a:cs typeface="Times New Roman" panose="02020603050405020304" pitchFamily="18" charset="0"/>
                        </a:rPr>
                        <a:t>Протестант</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Солт. ж/е Орта Еуропа, Солт Америка, Оңт Африка, Аустралия, Мұхиттық араладар</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Протестант</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Жас аймақатар</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2201022233"/>
                  </a:ext>
                </a:extLst>
              </a:tr>
              <a:tr h="757825">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3.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Славян-православ</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Шығ.Еуропа, Балкан түб, Сібір, Қиыр Шығыстың солт., Закавказьяның бір бөлігі</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Православ</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Константиноаоль, XVғ. бастап Мәскеу</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909161173"/>
                  </a:ext>
                </a:extLst>
              </a:tr>
              <a:tr h="505216">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4.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Араб-мұсылман</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Алдыңғы ж/е Орта Азия, Оңт және О-Ш Азияның бөлігі, Солт Африка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dirty="0">
                          <a:solidFill>
                            <a:srgbClr val="002060"/>
                          </a:solidFill>
                          <a:effectLst/>
                          <a:latin typeface="Times New Roman" panose="02020603050405020304" pitchFamily="18" charset="0"/>
                          <a:cs typeface="Times New Roman" panose="02020603050405020304" pitchFamily="18" charset="0"/>
                        </a:rPr>
                        <a:t>Ислам</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Мекке және Медине</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133210072"/>
                  </a:ext>
                </a:extLst>
              </a:tr>
              <a:tr h="295138">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5.</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Будда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dirty="0">
                          <a:solidFill>
                            <a:srgbClr val="002060"/>
                          </a:solidFill>
                          <a:effectLst/>
                          <a:latin typeface="Times New Roman" panose="02020603050405020304" pitchFamily="18" charset="0"/>
                          <a:cs typeface="Times New Roman" panose="02020603050405020304" pitchFamily="18" charset="0"/>
                        </a:rPr>
                        <a:t>Орт. және О-Ш Азия</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Буддизм</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Тибет</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2946293444"/>
                  </a:ext>
                </a:extLst>
              </a:tr>
              <a:tr h="295138">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6.</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Үнді</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Үндістан, Непал, Шри-Ланканың солт.</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Үнді</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Ганга  аңғары</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3039399135"/>
                  </a:ext>
                </a:extLst>
              </a:tr>
              <a:tr h="737847">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7.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Конфуциан</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Шығыс Азия</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Конфуциан, даосизм және буддизм</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Ұлы Қытай жазығы</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1856302827"/>
                  </a:ext>
                </a:extLst>
              </a:tr>
              <a:tr h="442709">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8.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Синтоист</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Жапония</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Синтоизм және буддизм</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Жапон аралдары</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3916717416"/>
                  </a:ext>
                </a:extLst>
              </a:tr>
              <a:tr h="1032986">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9.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Африкандық</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Тропикалық Африка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a:solidFill>
                            <a:srgbClr val="002060"/>
                          </a:solidFill>
                          <a:effectLst/>
                          <a:latin typeface="Times New Roman" panose="02020603050405020304" pitchFamily="18" charset="0"/>
                          <a:cs typeface="Times New Roman" panose="02020603050405020304" pitchFamily="18" charset="0"/>
                        </a:rPr>
                        <a:t>Жергілікті наным-сенімдер, католик, протестант және ислам</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tc>
                  <a:txBody>
                    <a:bodyPr/>
                    <a:lstStyle/>
                    <a:p>
                      <a:pPr algn="just">
                        <a:spcAft>
                          <a:spcPts val="0"/>
                        </a:spcAft>
                      </a:pPr>
                      <a:r>
                        <a:rPr lang="kk-KZ" sz="1600" dirty="0">
                          <a:solidFill>
                            <a:srgbClr val="002060"/>
                          </a:solidFill>
                          <a:effectLst/>
                          <a:latin typeface="Times New Roman" panose="02020603050405020304" pitchFamily="18" charset="0"/>
                          <a:cs typeface="Times New Roman" panose="02020603050405020304" pitchFamily="18" charset="0"/>
                        </a:rPr>
                        <a:t>Жаңа  аймақтар</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24" marR="59724" marT="0" marB="0">
                    <a:solidFill>
                      <a:schemeClr val="tx2">
                        <a:lumMod val="20000"/>
                        <a:lumOff val="80000"/>
                      </a:schemeClr>
                    </a:solidFill>
                  </a:tcPr>
                </a:tc>
                <a:extLst>
                  <a:ext uri="{0D108BD9-81ED-4DB2-BD59-A6C34878D82A}">
                    <a16:rowId xmlns:a16="http://schemas.microsoft.com/office/drawing/2014/main" val="2263284994"/>
                  </a:ext>
                </a:extLst>
              </a:tr>
            </a:tbl>
          </a:graphicData>
        </a:graphic>
      </p:graphicFrame>
    </p:spTree>
    <p:extLst>
      <p:ext uri="{BB962C8B-B14F-4D97-AF65-F5344CB8AC3E}">
        <p14:creationId xmlns:p14="http://schemas.microsoft.com/office/powerpoint/2010/main" val="363678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792687" y="684213"/>
            <a:ext cx="5008562" cy="4262436"/>
          </a:xfrm>
        </p:spPr>
        <p:txBody>
          <a:bodyPr>
            <a:noAutofit/>
          </a:bodyPr>
          <a:lstStyle/>
          <a:p>
            <a:pPr algn="ctr"/>
            <a:r>
              <a:rPr lang="kk-KZ" sz="2000" dirty="0">
                <a:solidFill>
                  <a:srgbClr val="002060"/>
                </a:solidFill>
                <a:latin typeface="Times New Roman" panose="02020603050405020304" pitchFamily="18" charset="0"/>
                <a:cs typeface="Times New Roman" panose="02020603050405020304" pitchFamily="18" charset="0"/>
              </a:rPr>
              <a:t>Этномәдени аймақтарға бөлудің географиялық тәсілі әлемдік мәдени аумақтарды жақындастырудан туындады. Қазіргі аудандастыру ЮНЕСКО-ның ұсынысы бойынша 7 ірі: Еуропалық, Араб-мұсылман, Үнді, Қиыр Шығыс, Тропикалық Африка, Солтүстік Американдық және Латынамерикандық тарихи-мәдени аймақтарға бөлінген. Өркениет пен мәдениет орталықтарын дүниежүзілік картада белгілеу өте қиын. </a:t>
            </a:r>
            <a:endParaRPr lang="ru-RU" sz="2000" dirty="0">
              <a:solidFill>
                <a:srgbClr val="002060"/>
              </a:solidFill>
              <a:latin typeface="Times New Roman" panose="02020603050405020304" pitchFamily="18" charset="0"/>
              <a:cs typeface="Times New Roman" panose="02020603050405020304" pitchFamily="18" charset="0"/>
            </a:endParaRPr>
          </a:p>
          <a:p>
            <a:pPr algn="ctr"/>
            <a:r>
              <a:rPr lang="kk-KZ" sz="2000" dirty="0">
                <a:solidFill>
                  <a:srgbClr val="002060"/>
                </a:solidFill>
                <a:latin typeface="Times New Roman" panose="02020603050405020304" pitchFamily="18" charset="0"/>
                <a:cs typeface="Times New Roman" panose="02020603050405020304" pitchFamily="18" charset="0"/>
              </a:rPr>
              <a:t>А.Тойнби адамзат тарихын 21 ірі өркениет орталығына бөлсе, С.Хантингтон қазіргі 9  өркениет: Батыс, Конфуциан, Жапон, Ислам, Үнді, Будда, Славян-православ, Латынамерикандық және қалыптасып келе жатқан Африкалық орталықтарын белгілеп отыр. </a:t>
            </a:r>
            <a:endParaRPr lang="ru-RU" sz="2000" dirty="0">
              <a:solidFill>
                <a:srgbClr val="002060"/>
              </a:solidFill>
              <a:latin typeface="Times New Roman" panose="02020603050405020304" pitchFamily="18" charset="0"/>
              <a:cs typeface="Times New Roman" panose="02020603050405020304" pitchFamily="18" charset="0"/>
            </a:endParaRPr>
          </a:p>
          <a:p>
            <a:pPr algn="ct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1" y="0"/>
            <a:ext cx="13742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201481109"/>
              </p:ext>
            </p:extLst>
          </p:nvPr>
        </p:nvGraphicFramePr>
        <p:xfrm>
          <a:off x="-1" y="0"/>
          <a:ext cx="6441621" cy="6858000"/>
        </p:xfrm>
        <a:graphic>
          <a:graphicData uri="http://schemas.openxmlformats.org/presentationml/2006/ole">
            <mc:AlternateContent xmlns:mc="http://schemas.openxmlformats.org/markup-compatibility/2006">
              <mc:Choice xmlns:v="urn:schemas-microsoft-com:vml" Requires="v">
                <p:oleObj name="Точечный рисунок" r:id="rId2" imgW="6687483" imgH="3104762" progId="Paint.Picture">
                  <p:embed/>
                </p:oleObj>
              </mc:Choice>
              <mc:Fallback>
                <p:oleObj name="Точечный рисунок" r:id="rId2" imgW="6687483" imgH="3104762"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441621" cy="6858000"/>
                      </a:xfrm>
                      <a:prstGeom prst="rect">
                        <a:avLst/>
                      </a:prstGeom>
                      <a:noFill/>
                    </p:spPr>
                  </p:pic>
                </p:oleObj>
              </mc:Fallback>
            </mc:AlternateContent>
          </a:graphicData>
        </a:graphic>
      </p:graphicFrame>
    </p:spTree>
    <p:extLst>
      <p:ext uri="{BB962C8B-B14F-4D97-AF65-F5344CB8AC3E}">
        <p14:creationId xmlns:p14="http://schemas.microsoft.com/office/powerpoint/2010/main" val="179441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0007" y="446088"/>
            <a:ext cx="9862457" cy="976312"/>
          </a:xfrm>
        </p:spPr>
        <p:txBody>
          <a:bodyPr>
            <a:noAutofit/>
          </a:bodyPr>
          <a:lstStyle/>
          <a:p>
            <a:pPr algn="ctr"/>
            <a:r>
              <a:rPr lang="kk-KZ" sz="1600" b="1" dirty="0">
                <a:solidFill>
                  <a:srgbClr val="002060"/>
                </a:solidFill>
                <a:latin typeface="Times New Roman" panose="02020603050405020304" pitchFamily="18" charset="0"/>
                <a:cs typeface="Times New Roman" panose="02020603050405020304" pitchFamily="18" charset="0"/>
              </a:rPr>
              <a:t> Қазақстанның 16 тарихи ескерткіші ЮНЕСКО-ның бүкіләлемдік мұралар тізіміне кіреді. Бүгінгі уақытта ЮНЕСКО-ның бүкіләлемдік мұралар тізіміне Қазақстаннан 10 тарихи ескерткіші және адамзаттық материалдық емес мұралар тізіміне 3 рухани мұрамыз енгізілген:</a:t>
            </a:r>
            <a:br>
              <a:rPr lang="ru-RU" sz="1600" b="1" dirty="0">
                <a:solidFill>
                  <a:srgbClr val="002060"/>
                </a:solidFill>
                <a:latin typeface="Times New Roman" panose="02020603050405020304" pitchFamily="18" charset="0"/>
                <a:cs typeface="Times New Roman" panose="02020603050405020304" pitchFamily="18" charset="0"/>
              </a:rPr>
            </a:br>
            <a:endParaRPr lang="ru-RU" sz="1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44502985"/>
              </p:ext>
            </p:extLst>
          </p:nvPr>
        </p:nvGraphicFramePr>
        <p:xfrm>
          <a:off x="155121" y="1322615"/>
          <a:ext cx="12036879" cy="5382276"/>
        </p:xfrm>
        <a:graphic>
          <a:graphicData uri="http://schemas.openxmlformats.org/drawingml/2006/table">
            <a:tbl>
              <a:tblPr firstRow="1" firstCol="1" bandRow="1">
                <a:tableStyleId>{5C22544A-7EE6-4342-B048-85BDC9FD1C3A}</a:tableStyleId>
              </a:tblPr>
              <a:tblGrid>
                <a:gridCol w="754745">
                  <a:extLst>
                    <a:ext uri="{9D8B030D-6E8A-4147-A177-3AD203B41FA5}">
                      <a16:colId xmlns:a16="http://schemas.microsoft.com/office/drawing/2014/main" val="67639537"/>
                    </a:ext>
                  </a:extLst>
                </a:gridCol>
                <a:gridCol w="2048799">
                  <a:extLst>
                    <a:ext uri="{9D8B030D-6E8A-4147-A177-3AD203B41FA5}">
                      <a16:colId xmlns:a16="http://schemas.microsoft.com/office/drawing/2014/main" val="3150553108"/>
                    </a:ext>
                  </a:extLst>
                </a:gridCol>
                <a:gridCol w="5329482">
                  <a:extLst>
                    <a:ext uri="{9D8B030D-6E8A-4147-A177-3AD203B41FA5}">
                      <a16:colId xmlns:a16="http://schemas.microsoft.com/office/drawing/2014/main" val="3500738417"/>
                    </a:ext>
                  </a:extLst>
                </a:gridCol>
                <a:gridCol w="2602568">
                  <a:extLst>
                    <a:ext uri="{9D8B030D-6E8A-4147-A177-3AD203B41FA5}">
                      <a16:colId xmlns:a16="http://schemas.microsoft.com/office/drawing/2014/main" val="4185994969"/>
                    </a:ext>
                  </a:extLst>
                </a:gridCol>
                <a:gridCol w="1301285">
                  <a:extLst>
                    <a:ext uri="{9D8B030D-6E8A-4147-A177-3AD203B41FA5}">
                      <a16:colId xmlns:a16="http://schemas.microsoft.com/office/drawing/2014/main" val="3800930668"/>
                    </a:ext>
                  </a:extLst>
                </a:gridCol>
              </a:tblGrid>
              <a:tr h="700062">
                <a:tc>
                  <a:txBody>
                    <a:bodyPr/>
                    <a:lstStyle/>
                    <a:p>
                      <a:pPr algn="l">
                        <a:spcAft>
                          <a:spcPts val="0"/>
                        </a:spcAft>
                      </a:pPr>
                      <a:r>
                        <a:rPr lang="kk-KZ" sz="1200" dirty="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Суреті</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Аталуы</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Географиялық орны</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Тізімге енген жылы</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extLst>
                  <a:ext uri="{0D108BD9-81ED-4DB2-BD59-A6C34878D82A}">
                    <a16:rowId xmlns:a16="http://schemas.microsoft.com/office/drawing/2014/main" val="3120428902"/>
                  </a:ext>
                </a:extLst>
              </a:tr>
              <a:tr h="653503">
                <a:tc>
                  <a:txBody>
                    <a:bodyPr/>
                    <a:lstStyle/>
                    <a:p>
                      <a:pPr algn="ctr">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1</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Қожа Ахмет Ясауи кесенесі</a:t>
                      </a:r>
                      <a:r>
                        <a:rPr lang="ru-RU" sz="1200" dirty="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ОҚО, Түркістан қ.</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2003</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extLst>
                  <a:ext uri="{0D108BD9-81ED-4DB2-BD59-A6C34878D82A}">
                    <a16:rowId xmlns:a16="http://schemas.microsoft.com/office/drawing/2014/main" val="3409906796"/>
                  </a:ext>
                </a:extLst>
              </a:tr>
              <a:tr h="798788">
                <a:tc>
                  <a:txBody>
                    <a:bodyPr/>
                    <a:lstStyle/>
                    <a:p>
                      <a:pPr algn="ctr">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Тамғалы петроглиф тас кешені</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Алматы облысы, Алматы қ. жақын</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2004</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extLst>
                  <a:ext uri="{0D108BD9-81ED-4DB2-BD59-A6C34878D82A}">
                    <a16:rowId xmlns:a16="http://schemas.microsoft.com/office/drawing/2014/main" val="1525456314"/>
                  </a:ext>
                </a:extLst>
              </a:tr>
              <a:tr h="699823">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3</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endParaRPr lang="kk-KZ" sz="1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dirty="0">
                          <a:solidFill>
                            <a:srgbClr val="002060"/>
                          </a:solidFill>
                          <a:effectLst/>
                          <a:latin typeface="Times New Roman" panose="02020603050405020304" pitchFamily="18" charset="0"/>
                          <a:cs typeface="Times New Roman" panose="02020603050405020304" pitchFamily="18" charset="0"/>
                        </a:rPr>
                        <a:t>Сарыарқа – Солтүстік Қазақстан даласы мен көлдері</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Ақмола, Қарағанды Қостанай обл.</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2008</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extLst>
                  <a:ext uri="{0D108BD9-81ED-4DB2-BD59-A6C34878D82A}">
                    <a16:rowId xmlns:a16="http://schemas.microsoft.com/office/drawing/2014/main" val="3391016507"/>
                  </a:ext>
                </a:extLst>
              </a:tr>
              <a:tr h="1345797">
                <a:tc>
                  <a:txBody>
                    <a:bodyPr/>
                    <a:lstStyle/>
                    <a:p>
                      <a:pPr algn="ctr">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Чанъань-Тянь-Шан</a:t>
                      </a:r>
                      <a:r>
                        <a:rPr lang="kk-KZ" sz="1200" dirty="0">
                          <a:solidFill>
                            <a:srgbClr val="002060"/>
                          </a:solidFill>
                          <a:effectLst/>
                          <a:latin typeface="Times New Roman" panose="02020603050405020304" pitchFamily="18" charset="0"/>
                          <a:cs typeface="Times New Roman" panose="02020603050405020304" pitchFamily="18" charset="0"/>
                        </a:rPr>
                        <a:t>ь</a:t>
                      </a:r>
                      <a:r>
                        <a:rPr lang="ru-RU" sz="1200" dirty="0">
                          <a:solidFill>
                            <a:srgbClr val="002060"/>
                          </a:solidFill>
                          <a:effectLst/>
                          <a:latin typeface="Times New Roman" panose="02020603050405020304" pitchFamily="18" charset="0"/>
                          <a:cs typeface="Times New Roman" panose="02020603050405020304" pitchFamily="18" charset="0"/>
                        </a:rPr>
                        <a:t>коридор</a:t>
                      </a:r>
                      <a:r>
                        <a:rPr lang="kk-KZ" sz="1200" dirty="0">
                          <a:solidFill>
                            <a:srgbClr val="002060"/>
                          </a:solidFill>
                          <a:effectLst/>
                          <a:latin typeface="Times New Roman" panose="02020603050405020304" pitchFamily="18" charset="0"/>
                          <a:cs typeface="Times New Roman" panose="02020603050405020304" pitchFamily="18" charset="0"/>
                        </a:rPr>
                        <a:t>ындағы Ұлы Жібек жолының бойындағы Ақыртас, Құлан, Өрнек, Қостөбе, Ақтөбе, Талғар, Қойлық, Қарамерген археологиялық ескерткіштері</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Алматы, Жамбыл обл. </a:t>
                      </a:r>
                      <a:r>
                        <a:rPr lang="ru-RU" sz="1200" dirty="0">
                          <a:solidFill>
                            <a:srgbClr val="002060"/>
                          </a:solidFill>
                          <a:effectLst/>
                          <a:latin typeface="Times New Roman" panose="02020603050405020304" pitchFamily="18" charset="0"/>
                          <a:cs typeface="Times New Roman" panose="02020603050405020304" pitchFamily="18" charset="0"/>
                        </a:rPr>
                        <a:t>(</a:t>
                      </a:r>
                      <a:r>
                        <a:rPr lang="kk-KZ" sz="1200">
                          <a:solidFill>
                            <a:srgbClr val="002060"/>
                          </a:solidFill>
                          <a:effectLst/>
                          <a:latin typeface="Times New Roman" panose="02020603050405020304" pitchFamily="18" charset="0"/>
                          <a:cs typeface="Times New Roman" panose="02020603050405020304" pitchFamily="18" charset="0"/>
                        </a:rPr>
                        <a:t>Қытай, Қырғыз-станмен бірге</a:t>
                      </a: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a:solidFill>
                            <a:srgbClr val="002060"/>
                          </a:solidFill>
                          <a:effectLst/>
                          <a:latin typeface="Times New Roman" panose="02020603050405020304" pitchFamily="18" charset="0"/>
                          <a:cs typeface="Times New Roman" panose="02020603050405020304" pitchFamily="18" charset="0"/>
                        </a:rPr>
                        <a:t>2014</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extLst>
                  <a:ext uri="{0D108BD9-81ED-4DB2-BD59-A6C34878D82A}">
                    <a16:rowId xmlns:a16="http://schemas.microsoft.com/office/drawing/2014/main" val="1013704056"/>
                  </a:ext>
                </a:extLst>
              </a:tr>
              <a:tr h="1184303">
                <a:tc>
                  <a:txBody>
                    <a:bodyPr/>
                    <a:lstStyle/>
                    <a:p>
                      <a:pPr algn="ctr">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5</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Батыс Тянь-Шаньдағы </a:t>
                      </a:r>
                      <a:br>
                        <a:rPr lang="ru-RU" sz="1200" dirty="0">
                          <a:solidFill>
                            <a:srgbClr val="002060"/>
                          </a:solidFill>
                          <a:effectLst/>
                          <a:latin typeface="Times New Roman" panose="02020603050405020304" pitchFamily="18" charset="0"/>
                          <a:cs typeface="Times New Roman" panose="02020603050405020304" pitchFamily="18" charset="0"/>
                        </a:rPr>
                      </a:br>
                      <a:r>
                        <a:rPr lang="kk-KZ" sz="1200">
                          <a:solidFill>
                            <a:srgbClr val="002060"/>
                          </a:solidFill>
                          <a:effectLst/>
                          <a:latin typeface="Times New Roman" panose="02020603050405020304" pitchFamily="18" charset="0"/>
                          <a:cs typeface="Times New Roman" panose="02020603050405020304" pitchFamily="18" charset="0"/>
                        </a:rPr>
                        <a:t>Қаратау, Ақсу-Жабағылы қорықтары, Сайрам-Өгем ұлттық паркі</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l">
                        <a:spcAft>
                          <a:spcPts val="0"/>
                        </a:spcAft>
                      </a:pPr>
                      <a:r>
                        <a:rPr lang="kk-KZ" sz="1200">
                          <a:solidFill>
                            <a:srgbClr val="002060"/>
                          </a:solidFill>
                          <a:effectLst/>
                          <a:latin typeface="Times New Roman" panose="02020603050405020304" pitchFamily="18" charset="0"/>
                          <a:cs typeface="Times New Roman" panose="02020603050405020304" pitchFamily="18" charset="0"/>
                        </a:rPr>
                        <a:t> ОҚО,Жамбыл обл. (Өзбекстан, Қырғыз-станмен бірге)</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tc>
                  <a:txBody>
                    <a:bodyPr/>
                    <a:lstStyle/>
                    <a:p>
                      <a:pPr algn="ctr">
                        <a:spcAft>
                          <a:spcPts val="0"/>
                        </a:spcAft>
                      </a:pPr>
                      <a:r>
                        <a:rPr lang="kk-KZ" sz="1200" dirty="0">
                          <a:solidFill>
                            <a:srgbClr val="002060"/>
                          </a:solidFill>
                          <a:effectLst/>
                          <a:latin typeface="Times New Roman" panose="02020603050405020304" pitchFamily="18" charset="0"/>
                          <a:cs typeface="Times New Roman" panose="02020603050405020304" pitchFamily="18" charset="0"/>
                        </a:rPr>
                        <a:t>2016</a:t>
                      </a:r>
                      <a:endParaRPr lang="ru-RU"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37" marR="45737" marT="22868" marB="22868"/>
                </a:tc>
                <a:extLst>
                  <a:ext uri="{0D108BD9-81ED-4DB2-BD59-A6C34878D82A}">
                    <a16:rowId xmlns:a16="http://schemas.microsoft.com/office/drawing/2014/main" val="2245306730"/>
                  </a:ext>
                </a:extLst>
              </a:tr>
            </a:tbl>
          </a:graphicData>
        </a:graphic>
      </p:graphicFrame>
      <p:pic>
        <p:nvPicPr>
          <p:cNvPr id="3077" name="Рисунок 9" descr="Khoja ahmed Yasavi dom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5" y="1984764"/>
            <a:ext cx="1651908" cy="769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Рисунок 10" descr="Tanbal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453" y="2754702"/>
            <a:ext cx="1647940" cy="685011"/>
          </a:xfrm>
          <a:prstGeom prst="rect">
            <a:avLst/>
          </a:prstGeom>
          <a:noFill/>
          <a:extLst>
            <a:ext uri="{909E8E84-426E-40DD-AFC4-6F175D3DCCD1}">
              <a14:hiddenFill xmlns:a14="http://schemas.microsoft.com/office/drawing/2010/main">
                <a:solidFill>
                  <a:srgbClr val="FFFFFF"/>
                </a:solidFill>
              </a14:hiddenFill>
            </a:ext>
          </a:extLst>
        </p:spPr>
      </p:pic>
      <p:pic>
        <p:nvPicPr>
          <p:cNvPr id="3075" name="Рисунок 11" descr="Korgalzhinskiy Nature Reserv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485" y="3439713"/>
            <a:ext cx="1651908" cy="792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Рисунок 12" descr="Акыртас">
            <a:hlinkClick r:id="rId8" tooltip="&quot;Акыртас&quo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485" y="4231875"/>
            <a:ext cx="1651908" cy="1287181"/>
          </a:xfrm>
          <a:prstGeom prst="rect">
            <a:avLst/>
          </a:prstGeom>
          <a:noFill/>
          <a:extLst>
            <a:ext uri="{909E8E84-426E-40DD-AFC4-6F175D3DCCD1}">
              <a14:hiddenFill xmlns:a14="http://schemas.microsoft.com/office/drawing/2010/main">
                <a:solidFill>
                  <a:srgbClr val="FFFFFF"/>
                </a:solidFill>
              </a14:hiddenFill>
            </a:ext>
          </a:extLst>
        </p:spPr>
      </p:pic>
      <p:pic>
        <p:nvPicPr>
          <p:cNvPr id="3073" name="Рисунок 13" descr="Aksu Jabgly 3.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1485" y="5519055"/>
            <a:ext cx="1651908" cy="118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7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4002" y="4278415"/>
            <a:ext cx="3917103" cy="2575560"/>
          </a:xfrm>
          <a:custGeom>
            <a:avLst/>
            <a:gdLst/>
            <a:ahLst/>
            <a:cxnLst/>
            <a:rect l="l" t="t" r="r" b="b"/>
            <a:pathLst>
              <a:path w="5875655" h="3863340">
                <a:moveTo>
                  <a:pt x="4387407" y="887545"/>
                </a:moveTo>
                <a:lnTo>
                  <a:pt x="4311139" y="851689"/>
                </a:lnTo>
                <a:lnTo>
                  <a:pt x="4269625" y="818759"/>
                </a:lnTo>
                <a:lnTo>
                  <a:pt x="4470342" y="0"/>
                </a:lnTo>
                <a:lnTo>
                  <a:pt x="4522250" y="22381"/>
                </a:lnTo>
                <a:lnTo>
                  <a:pt x="4568207" y="52794"/>
                </a:lnTo>
                <a:lnTo>
                  <a:pt x="4676112" y="120108"/>
                </a:lnTo>
                <a:lnTo>
                  <a:pt x="4730065" y="154852"/>
                </a:lnTo>
                <a:lnTo>
                  <a:pt x="4766037" y="180794"/>
                </a:lnTo>
                <a:lnTo>
                  <a:pt x="4859770" y="260676"/>
                </a:lnTo>
                <a:lnTo>
                  <a:pt x="4881209" y="288682"/>
                </a:lnTo>
                <a:lnTo>
                  <a:pt x="4906438" y="315747"/>
                </a:lnTo>
                <a:lnTo>
                  <a:pt x="4942335" y="351296"/>
                </a:lnTo>
                <a:lnTo>
                  <a:pt x="4977488" y="389856"/>
                </a:lnTo>
                <a:lnTo>
                  <a:pt x="5000489" y="425951"/>
                </a:lnTo>
                <a:lnTo>
                  <a:pt x="5013179" y="486547"/>
                </a:lnTo>
                <a:lnTo>
                  <a:pt x="5013301" y="506529"/>
                </a:lnTo>
                <a:lnTo>
                  <a:pt x="5012760" y="514109"/>
                </a:lnTo>
                <a:lnTo>
                  <a:pt x="5021790" y="520237"/>
                </a:lnTo>
                <a:lnTo>
                  <a:pt x="5044870" y="536216"/>
                </a:lnTo>
                <a:lnTo>
                  <a:pt x="5076020" y="558463"/>
                </a:lnTo>
                <a:lnTo>
                  <a:pt x="5109119" y="583290"/>
                </a:lnTo>
                <a:lnTo>
                  <a:pt x="5139254" y="604117"/>
                </a:lnTo>
                <a:lnTo>
                  <a:pt x="5187959" y="632272"/>
                </a:lnTo>
                <a:lnTo>
                  <a:pt x="5206800" y="647115"/>
                </a:lnTo>
                <a:lnTo>
                  <a:pt x="5218038" y="670546"/>
                </a:lnTo>
                <a:lnTo>
                  <a:pt x="5219150" y="700528"/>
                </a:lnTo>
                <a:lnTo>
                  <a:pt x="5212487" y="727528"/>
                </a:lnTo>
                <a:lnTo>
                  <a:pt x="5200401" y="742015"/>
                </a:lnTo>
                <a:lnTo>
                  <a:pt x="5181873" y="744891"/>
                </a:lnTo>
                <a:lnTo>
                  <a:pt x="5159329" y="744650"/>
                </a:lnTo>
                <a:lnTo>
                  <a:pt x="5140289" y="743146"/>
                </a:lnTo>
                <a:lnTo>
                  <a:pt x="5132271" y="742232"/>
                </a:lnTo>
                <a:lnTo>
                  <a:pt x="5130625" y="749982"/>
                </a:lnTo>
                <a:lnTo>
                  <a:pt x="5128007" y="768133"/>
                </a:lnTo>
                <a:lnTo>
                  <a:pt x="5127902" y="789035"/>
                </a:lnTo>
                <a:lnTo>
                  <a:pt x="5133793" y="805038"/>
                </a:lnTo>
                <a:lnTo>
                  <a:pt x="5142634" y="817683"/>
                </a:lnTo>
                <a:lnTo>
                  <a:pt x="5150236" y="833214"/>
                </a:lnTo>
                <a:lnTo>
                  <a:pt x="5155339" y="844405"/>
                </a:lnTo>
                <a:lnTo>
                  <a:pt x="4676806" y="726298"/>
                </a:lnTo>
                <a:lnTo>
                  <a:pt x="4654216" y="771803"/>
                </a:lnTo>
                <a:lnTo>
                  <a:pt x="4608884" y="794648"/>
                </a:lnTo>
                <a:lnTo>
                  <a:pt x="4539432" y="800221"/>
                </a:lnTo>
                <a:lnTo>
                  <a:pt x="4565025" y="880302"/>
                </a:lnTo>
                <a:lnTo>
                  <a:pt x="4523705" y="909836"/>
                </a:lnTo>
                <a:lnTo>
                  <a:pt x="4519733" y="910635"/>
                </a:lnTo>
                <a:lnTo>
                  <a:pt x="4441509" y="891329"/>
                </a:lnTo>
                <a:lnTo>
                  <a:pt x="4417792" y="887955"/>
                </a:lnTo>
                <a:lnTo>
                  <a:pt x="4396588" y="887330"/>
                </a:lnTo>
                <a:lnTo>
                  <a:pt x="4387407" y="887545"/>
                </a:lnTo>
                <a:close/>
              </a:path>
              <a:path w="5875655" h="3863340">
                <a:moveTo>
                  <a:pt x="5874917" y="570524"/>
                </a:moveTo>
                <a:lnTo>
                  <a:pt x="5822610" y="557614"/>
                </a:lnTo>
                <a:lnTo>
                  <a:pt x="5834389" y="560521"/>
                </a:lnTo>
                <a:lnTo>
                  <a:pt x="5846406" y="558165"/>
                </a:lnTo>
                <a:lnTo>
                  <a:pt x="5859562" y="553382"/>
                </a:lnTo>
                <a:lnTo>
                  <a:pt x="5870086" y="554200"/>
                </a:lnTo>
                <a:lnTo>
                  <a:pt x="5874725" y="563770"/>
                </a:lnTo>
                <a:lnTo>
                  <a:pt x="5874917" y="570524"/>
                </a:lnTo>
                <a:close/>
              </a:path>
              <a:path w="5875655" h="3863340">
                <a:moveTo>
                  <a:pt x="5753973" y="719764"/>
                </a:moveTo>
                <a:lnTo>
                  <a:pt x="5435157" y="641077"/>
                </a:lnTo>
                <a:lnTo>
                  <a:pt x="5560764" y="660728"/>
                </a:lnTo>
                <a:lnTo>
                  <a:pt x="5565484" y="661010"/>
                </a:lnTo>
                <a:lnTo>
                  <a:pt x="5577470" y="662026"/>
                </a:lnTo>
                <a:lnTo>
                  <a:pt x="5593467" y="664031"/>
                </a:lnTo>
                <a:lnTo>
                  <a:pt x="5610215" y="667282"/>
                </a:lnTo>
                <a:lnTo>
                  <a:pt x="5623037" y="670269"/>
                </a:lnTo>
                <a:lnTo>
                  <a:pt x="5632597" y="671387"/>
                </a:lnTo>
                <a:lnTo>
                  <a:pt x="5681866" y="662457"/>
                </a:lnTo>
                <a:lnTo>
                  <a:pt x="5719132" y="642942"/>
                </a:lnTo>
                <a:lnTo>
                  <a:pt x="5737020" y="636180"/>
                </a:lnTo>
                <a:lnTo>
                  <a:pt x="5775800" y="608307"/>
                </a:lnTo>
                <a:lnTo>
                  <a:pt x="5786974" y="569511"/>
                </a:lnTo>
                <a:lnTo>
                  <a:pt x="5792170" y="550619"/>
                </a:lnTo>
                <a:lnTo>
                  <a:pt x="5799391" y="540740"/>
                </a:lnTo>
                <a:lnTo>
                  <a:pt x="5810165" y="546607"/>
                </a:lnTo>
                <a:lnTo>
                  <a:pt x="5822610" y="557614"/>
                </a:lnTo>
                <a:lnTo>
                  <a:pt x="5874917" y="570524"/>
                </a:lnTo>
                <a:lnTo>
                  <a:pt x="5868075" y="609015"/>
                </a:lnTo>
                <a:lnTo>
                  <a:pt x="5845823" y="652480"/>
                </a:lnTo>
                <a:lnTo>
                  <a:pt x="5827441" y="660516"/>
                </a:lnTo>
                <a:lnTo>
                  <a:pt x="5811275" y="670334"/>
                </a:lnTo>
                <a:lnTo>
                  <a:pt x="5803070" y="693146"/>
                </a:lnTo>
                <a:lnTo>
                  <a:pt x="5800126" y="716191"/>
                </a:lnTo>
                <a:lnTo>
                  <a:pt x="5799744" y="726709"/>
                </a:lnTo>
                <a:lnTo>
                  <a:pt x="5767668" y="718792"/>
                </a:lnTo>
                <a:lnTo>
                  <a:pt x="5753973" y="719764"/>
                </a:lnTo>
                <a:close/>
              </a:path>
              <a:path w="5875655" h="3863340">
                <a:moveTo>
                  <a:pt x="5508937" y="755889"/>
                </a:moveTo>
                <a:lnTo>
                  <a:pt x="5485986" y="746179"/>
                </a:lnTo>
                <a:lnTo>
                  <a:pt x="5468788" y="734679"/>
                </a:lnTo>
                <a:lnTo>
                  <a:pt x="5454615" y="724647"/>
                </a:lnTo>
                <a:lnTo>
                  <a:pt x="5441696" y="718148"/>
                </a:lnTo>
                <a:lnTo>
                  <a:pt x="5432288" y="714643"/>
                </a:lnTo>
                <a:lnTo>
                  <a:pt x="5428650" y="713595"/>
                </a:lnTo>
                <a:lnTo>
                  <a:pt x="5423976" y="711342"/>
                </a:lnTo>
                <a:lnTo>
                  <a:pt x="5388500" y="692003"/>
                </a:lnTo>
                <a:lnTo>
                  <a:pt x="5334854" y="648610"/>
                </a:lnTo>
                <a:lnTo>
                  <a:pt x="5323116" y="596423"/>
                </a:lnTo>
                <a:lnTo>
                  <a:pt x="5323831" y="586643"/>
                </a:lnTo>
                <a:lnTo>
                  <a:pt x="5435157" y="641077"/>
                </a:lnTo>
                <a:lnTo>
                  <a:pt x="5753973" y="719764"/>
                </a:lnTo>
                <a:lnTo>
                  <a:pt x="5748997" y="720117"/>
                </a:lnTo>
                <a:lnTo>
                  <a:pt x="5736894" y="731460"/>
                </a:lnTo>
                <a:lnTo>
                  <a:pt x="5725051" y="746057"/>
                </a:lnTo>
                <a:lnTo>
                  <a:pt x="5707165" y="757147"/>
                </a:lnTo>
                <a:lnTo>
                  <a:pt x="5679021" y="762346"/>
                </a:lnTo>
                <a:lnTo>
                  <a:pt x="5643633" y="764575"/>
                </a:lnTo>
                <a:lnTo>
                  <a:pt x="5605487" y="765058"/>
                </a:lnTo>
                <a:lnTo>
                  <a:pt x="5569070" y="765019"/>
                </a:lnTo>
                <a:lnTo>
                  <a:pt x="5536884" y="762579"/>
                </a:lnTo>
                <a:lnTo>
                  <a:pt x="5508937" y="755889"/>
                </a:lnTo>
                <a:close/>
              </a:path>
              <a:path w="5875655" h="3863340">
                <a:moveTo>
                  <a:pt x="4706705" y="740856"/>
                </a:moveTo>
                <a:lnTo>
                  <a:pt x="4689013" y="734275"/>
                </a:lnTo>
                <a:lnTo>
                  <a:pt x="4679587" y="728669"/>
                </a:lnTo>
                <a:lnTo>
                  <a:pt x="4676806" y="726298"/>
                </a:lnTo>
                <a:lnTo>
                  <a:pt x="5155339" y="844405"/>
                </a:lnTo>
                <a:lnTo>
                  <a:pt x="5157615" y="849397"/>
                </a:lnTo>
                <a:lnTo>
                  <a:pt x="4764813" y="752449"/>
                </a:lnTo>
                <a:lnTo>
                  <a:pt x="4734287" y="746151"/>
                </a:lnTo>
                <a:lnTo>
                  <a:pt x="4706705" y="740856"/>
                </a:lnTo>
                <a:close/>
              </a:path>
              <a:path w="5875655" h="3863340">
                <a:moveTo>
                  <a:pt x="5407777" y="1326676"/>
                </a:moveTo>
                <a:lnTo>
                  <a:pt x="5378287" y="1285333"/>
                </a:lnTo>
                <a:lnTo>
                  <a:pt x="5106808" y="1167248"/>
                </a:lnTo>
                <a:lnTo>
                  <a:pt x="5035738" y="1064577"/>
                </a:lnTo>
                <a:lnTo>
                  <a:pt x="5036972" y="1036500"/>
                </a:lnTo>
                <a:lnTo>
                  <a:pt x="5006215" y="1023242"/>
                </a:lnTo>
                <a:lnTo>
                  <a:pt x="5001880" y="1018182"/>
                </a:lnTo>
                <a:lnTo>
                  <a:pt x="4979616" y="985551"/>
                </a:lnTo>
                <a:lnTo>
                  <a:pt x="4964932" y="939099"/>
                </a:lnTo>
                <a:lnTo>
                  <a:pt x="4962156" y="914473"/>
                </a:lnTo>
                <a:lnTo>
                  <a:pt x="4958879" y="891852"/>
                </a:lnTo>
                <a:lnTo>
                  <a:pt x="4952348" y="873752"/>
                </a:lnTo>
                <a:lnTo>
                  <a:pt x="4933020" y="856207"/>
                </a:lnTo>
                <a:lnTo>
                  <a:pt x="4900158" y="835324"/>
                </a:lnTo>
                <a:lnTo>
                  <a:pt x="4864289" y="813702"/>
                </a:lnTo>
                <a:lnTo>
                  <a:pt x="4835941" y="793940"/>
                </a:lnTo>
                <a:lnTo>
                  <a:pt x="4814389" y="777098"/>
                </a:lnTo>
                <a:lnTo>
                  <a:pt x="4791097" y="763016"/>
                </a:lnTo>
                <a:lnTo>
                  <a:pt x="4764813" y="752449"/>
                </a:lnTo>
                <a:lnTo>
                  <a:pt x="5157615" y="849397"/>
                </a:lnTo>
                <a:lnTo>
                  <a:pt x="5158346" y="850999"/>
                </a:lnTo>
                <a:lnTo>
                  <a:pt x="5168713" y="870405"/>
                </a:lnTo>
                <a:lnTo>
                  <a:pt x="5184532" y="892133"/>
                </a:lnTo>
                <a:lnTo>
                  <a:pt x="5203737" y="915231"/>
                </a:lnTo>
                <a:lnTo>
                  <a:pt x="5220183" y="936585"/>
                </a:lnTo>
                <a:lnTo>
                  <a:pt x="5227726" y="953083"/>
                </a:lnTo>
                <a:lnTo>
                  <a:pt x="5227736" y="967713"/>
                </a:lnTo>
                <a:lnTo>
                  <a:pt x="5227634" y="984978"/>
                </a:lnTo>
                <a:lnTo>
                  <a:pt x="5230299" y="1003992"/>
                </a:lnTo>
                <a:lnTo>
                  <a:pt x="5238607" y="1023866"/>
                </a:lnTo>
                <a:lnTo>
                  <a:pt x="5249605" y="1043250"/>
                </a:lnTo>
                <a:lnTo>
                  <a:pt x="5258085" y="1059885"/>
                </a:lnTo>
                <a:lnTo>
                  <a:pt x="5263543" y="1071518"/>
                </a:lnTo>
                <a:lnTo>
                  <a:pt x="5265475" y="1075896"/>
                </a:lnTo>
                <a:lnTo>
                  <a:pt x="5327002" y="1102431"/>
                </a:lnTo>
                <a:lnTo>
                  <a:pt x="5325316" y="1107666"/>
                </a:lnTo>
                <a:lnTo>
                  <a:pt x="5324928" y="1109366"/>
                </a:lnTo>
                <a:lnTo>
                  <a:pt x="5322714" y="1122657"/>
                </a:lnTo>
                <a:lnTo>
                  <a:pt x="5324846" y="1140211"/>
                </a:lnTo>
                <a:lnTo>
                  <a:pt x="5357519" y="1169379"/>
                </a:lnTo>
                <a:lnTo>
                  <a:pt x="5398581" y="1191927"/>
                </a:lnTo>
                <a:lnTo>
                  <a:pt x="5406066" y="1195725"/>
                </a:lnTo>
                <a:lnTo>
                  <a:pt x="5387453" y="1225180"/>
                </a:lnTo>
                <a:lnTo>
                  <a:pt x="5499858" y="1298321"/>
                </a:lnTo>
                <a:lnTo>
                  <a:pt x="5451882" y="1331879"/>
                </a:lnTo>
                <a:lnTo>
                  <a:pt x="5407777" y="1326676"/>
                </a:lnTo>
                <a:close/>
              </a:path>
              <a:path w="5875655" h="3863340">
                <a:moveTo>
                  <a:pt x="4488982" y="912619"/>
                </a:moveTo>
                <a:lnTo>
                  <a:pt x="4471483" y="908125"/>
                </a:lnTo>
                <a:lnTo>
                  <a:pt x="4458231" y="899358"/>
                </a:lnTo>
                <a:lnTo>
                  <a:pt x="4441509" y="891329"/>
                </a:lnTo>
                <a:lnTo>
                  <a:pt x="4519733" y="910635"/>
                </a:lnTo>
                <a:lnTo>
                  <a:pt x="4507475" y="913102"/>
                </a:lnTo>
                <a:lnTo>
                  <a:pt x="4488982" y="912619"/>
                </a:lnTo>
                <a:close/>
              </a:path>
              <a:path w="5875655" h="3863340">
                <a:moveTo>
                  <a:pt x="4615826" y="2133908"/>
                </a:moveTo>
                <a:lnTo>
                  <a:pt x="3876685" y="1951480"/>
                </a:lnTo>
                <a:lnTo>
                  <a:pt x="3897894" y="1943634"/>
                </a:lnTo>
                <a:lnTo>
                  <a:pt x="3911804" y="1947067"/>
                </a:lnTo>
                <a:lnTo>
                  <a:pt x="3923747" y="1936933"/>
                </a:lnTo>
                <a:lnTo>
                  <a:pt x="3926881" y="1937707"/>
                </a:lnTo>
                <a:lnTo>
                  <a:pt x="3931261" y="1925707"/>
                </a:lnTo>
                <a:lnTo>
                  <a:pt x="3934599" y="1926531"/>
                </a:lnTo>
                <a:lnTo>
                  <a:pt x="3945020" y="1902941"/>
                </a:lnTo>
                <a:lnTo>
                  <a:pt x="3952387" y="1891678"/>
                </a:lnTo>
                <a:lnTo>
                  <a:pt x="3969121" y="1856565"/>
                </a:lnTo>
                <a:lnTo>
                  <a:pt x="3988323" y="1835142"/>
                </a:lnTo>
                <a:lnTo>
                  <a:pt x="4013577" y="1802131"/>
                </a:lnTo>
                <a:lnTo>
                  <a:pt x="4039337" y="1769246"/>
                </a:lnTo>
                <a:lnTo>
                  <a:pt x="4061071" y="1735367"/>
                </a:lnTo>
                <a:lnTo>
                  <a:pt x="4078300" y="1700376"/>
                </a:lnTo>
                <a:lnTo>
                  <a:pt x="4091487" y="1677468"/>
                </a:lnTo>
                <a:lnTo>
                  <a:pt x="4120790" y="1632376"/>
                </a:lnTo>
                <a:lnTo>
                  <a:pt x="4132994" y="1569983"/>
                </a:lnTo>
                <a:lnTo>
                  <a:pt x="4137615" y="1531880"/>
                </a:lnTo>
                <a:lnTo>
                  <a:pt x="4143060" y="1493981"/>
                </a:lnTo>
                <a:lnTo>
                  <a:pt x="4147476" y="1468908"/>
                </a:lnTo>
                <a:lnTo>
                  <a:pt x="4155904" y="1444826"/>
                </a:lnTo>
                <a:lnTo>
                  <a:pt x="4170342" y="1422228"/>
                </a:lnTo>
                <a:lnTo>
                  <a:pt x="4183365" y="1399280"/>
                </a:lnTo>
                <a:lnTo>
                  <a:pt x="4189871" y="1374723"/>
                </a:lnTo>
                <a:lnTo>
                  <a:pt x="4195375" y="1349919"/>
                </a:lnTo>
                <a:lnTo>
                  <a:pt x="4202352" y="1338560"/>
                </a:lnTo>
                <a:lnTo>
                  <a:pt x="4209605" y="1314188"/>
                </a:lnTo>
                <a:lnTo>
                  <a:pt x="4204791" y="1299919"/>
                </a:lnTo>
                <a:lnTo>
                  <a:pt x="4197973" y="1285155"/>
                </a:lnTo>
                <a:lnTo>
                  <a:pt x="4193125" y="1283959"/>
                </a:lnTo>
                <a:lnTo>
                  <a:pt x="4226697" y="1239920"/>
                </a:lnTo>
                <a:lnTo>
                  <a:pt x="4234752" y="1228827"/>
                </a:lnTo>
                <a:lnTo>
                  <a:pt x="4262891" y="1209610"/>
                </a:lnTo>
                <a:lnTo>
                  <a:pt x="4270946" y="1198517"/>
                </a:lnTo>
                <a:lnTo>
                  <a:pt x="4280624" y="1174743"/>
                </a:lnTo>
                <a:lnTo>
                  <a:pt x="4292773" y="1164661"/>
                </a:lnTo>
                <a:lnTo>
                  <a:pt x="4307931" y="1155321"/>
                </a:lnTo>
                <a:lnTo>
                  <a:pt x="4326635" y="1133775"/>
                </a:lnTo>
                <a:lnTo>
                  <a:pt x="4338114" y="1123527"/>
                </a:lnTo>
                <a:lnTo>
                  <a:pt x="4344086" y="1111920"/>
                </a:lnTo>
                <a:lnTo>
                  <a:pt x="4347052" y="1099571"/>
                </a:lnTo>
                <a:lnTo>
                  <a:pt x="4346471" y="1099427"/>
                </a:lnTo>
                <a:lnTo>
                  <a:pt x="4400664" y="1086641"/>
                </a:lnTo>
                <a:lnTo>
                  <a:pt x="4410623" y="1115261"/>
                </a:lnTo>
                <a:lnTo>
                  <a:pt x="4379444" y="1264539"/>
                </a:lnTo>
                <a:lnTo>
                  <a:pt x="4422212" y="1275094"/>
                </a:lnTo>
                <a:lnTo>
                  <a:pt x="4404715" y="1323100"/>
                </a:lnTo>
                <a:lnTo>
                  <a:pt x="4430750" y="1355688"/>
                </a:lnTo>
                <a:lnTo>
                  <a:pt x="4427018" y="1394010"/>
                </a:lnTo>
                <a:lnTo>
                  <a:pt x="4425831" y="1406799"/>
                </a:lnTo>
                <a:lnTo>
                  <a:pt x="4427675" y="1420335"/>
                </a:lnTo>
                <a:lnTo>
                  <a:pt x="4431526" y="1434366"/>
                </a:lnTo>
                <a:lnTo>
                  <a:pt x="4433319" y="1460971"/>
                </a:lnTo>
                <a:lnTo>
                  <a:pt x="4434281" y="1487371"/>
                </a:lnTo>
                <a:lnTo>
                  <a:pt x="4433291" y="1513289"/>
                </a:lnTo>
                <a:lnTo>
                  <a:pt x="4430299" y="1538712"/>
                </a:lnTo>
                <a:lnTo>
                  <a:pt x="4428298" y="1551300"/>
                </a:lnTo>
                <a:lnTo>
                  <a:pt x="4428339" y="1564391"/>
                </a:lnTo>
                <a:lnTo>
                  <a:pt x="4434487" y="1578989"/>
                </a:lnTo>
                <a:lnTo>
                  <a:pt x="4446650" y="1595072"/>
                </a:lnTo>
                <a:lnTo>
                  <a:pt x="4464734" y="1612617"/>
                </a:lnTo>
                <a:lnTo>
                  <a:pt x="4542218" y="1631741"/>
                </a:lnTo>
                <a:lnTo>
                  <a:pt x="4553308" y="1647559"/>
                </a:lnTo>
                <a:lnTo>
                  <a:pt x="4565489" y="1676727"/>
                </a:lnTo>
                <a:lnTo>
                  <a:pt x="4580059" y="1706486"/>
                </a:lnTo>
                <a:lnTo>
                  <a:pt x="4596406" y="1723602"/>
                </a:lnTo>
                <a:lnTo>
                  <a:pt x="4607743" y="1739481"/>
                </a:lnTo>
                <a:lnTo>
                  <a:pt x="4610325" y="1753199"/>
                </a:lnTo>
                <a:lnTo>
                  <a:pt x="4598153" y="1802519"/>
                </a:lnTo>
                <a:lnTo>
                  <a:pt x="4597302" y="1815390"/>
                </a:lnTo>
                <a:lnTo>
                  <a:pt x="4590755" y="1866099"/>
                </a:lnTo>
                <a:lnTo>
                  <a:pt x="4586212" y="1917302"/>
                </a:lnTo>
                <a:lnTo>
                  <a:pt x="4585290" y="1956318"/>
                </a:lnTo>
                <a:lnTo>
                  <a:pt x="4587718" y="1996160"/>
                </a:lnTo>
                <a:lnTo>
                  <a:pt x="4599650" y="2012186"/>
                </a:lnTo>
                <a:lnTo>
                  <a:pt x="4620662" y="2017372"/>
                </a:lnTo>
                <a:lnTo>
                  <a:pt x="4620924" y="2043599"/>
                </a:lnTo>
                <a:lnTo>
                  <a:pt x="4626240" y="2057992"/>
                </a:lnTo>
                <a:lnTo>
                  <a:pt x="4628705" y="2084763"/>
                </a:lnTo>
                <a:lnTo>
                  <a:pt x="4625146" y="2110046"/>
                </a:lnTo>
                <a:lnTo>
                  <a:pt x="4615826" y="2133908"/>
                </a:lnTo>
                <a:close/>
              </a:path>
              <a:path w="5875655" h="3863340">
                <a:moveTo>
                  <a:pt x="2838939" y="858163"/>
                </a:moveTo>
                <a:lnTo>
                  <a:pt x="2819061" y="853257"/>
                </a:lnTo>
                <a:lnTo>
                  <a:pt x="2802471" y="836081"/>
                </a:lnTo>
                <a:lnTo>
                  <a:pt x="2791434" y="807195"/>
                </a:lnTo>
                <a:lnTo>
                  <a:pt x="2782367" y="791876"/>
                </a:lnTo>
                <a:lnTo>
                  <a:pt x="2780817" y="778412"/>
                </a:lnTo>
                <a:lnTo>
                  <a:pt x="2873034" y="801172"/>
                </a:lnTo>
                <a:lnTo>
                  <a:pt x="2885603" y="791193"/>
                </a:lnTo>
                <a:lnTo>
                  <a:pt x="2906828" y="796432"/>
                </a:lnTo>
                <a:lnTo>
                  <a:pt x="2910465" y="810411"/>
                </a:lnTo>
                <a:lnTo>
                  <a:pt x="2905045" y="835235"/>
                </a:lnTo>
                <a:lnTo>
                  <a:pt x="2894653" y="845751"/>
                </a:lnTo>
                <a:lnTo>
                  <a:pt x="2877738" y="854658"/>
                </a:lnTo>
                <a:lnTo>
                  <a:pt x="2860861" y="850492"/>
                </a:lnTo>
                <a:lnTo>
                  <a:pt x="2838939" y="858163"/>
                </a:lnTo>
                <a:close/>
              </a:path>
              <a:path w="5875655" h="3863340">
                <a:moveTo>
                  <a:pt x="3093317" y="894784"/>
                </a:moveTo>
                <a:lnTo>
                  <a:pt x="3033646" y="880056"/>
                </a:lnTo>
                <a:lnTo>
                  <a:pt x="3017474" y="862984"/>
                </a:lnTo>
                <a:lnTo>
                  <a:pt x="2999263" y="858489"/>
                </a:lnTo>
                <a:lnTo>
                  <a:pt x="2989943" y="843108"/>
                </a:lnTo>
                <a:lnTo>
                  <a:pt x="2983595" y="841541"/>
                </a:lnTo>
                <a:lnTo>
                  <a:pt x="2984299" y="828634"/>
                </a:lnTo>
                <a:lnTo>
                  <a:pt x="3058825" y="847027"/>
                </a:lnTo>
                <a:lnTo>
                  <a:pt x="3072324" y="863440"/>
                </a:lnTo>
                <a:lnTo>
                  <a:pt x="3084825" y="879607"/>
                </a:lnTo>
                <a:lnTo>
                  <a:pt x="3093317" y="894784"/>
                </a:lnTo>
                <a:close/>
              </a:path>
              <a:path w="5875655" h="3863340">
                <a:moveTo>
                  <a:pt x="2773235" y="855027"/>
                </a:moveTo>
                <a:lnTo>
                  <a:pt x="2719789" y="841836"/>
                </a:lnTo>
                <a:lnTo>
                  <a:pt x="2747993" y="796473"/>
                </a:lnTo>
                <a:lnTo>
                  <a:pt x="2773235" y="855027"/>
                </a:lnTo>
                <a:close/>
              </a:path>
              <a:path w="5875655" h="3863340">
                <a:moveTo>
                  <a:pt x="3468433" y="1118178"/>
                </a:moveTo>
                <a:lnTo>
                  <a:pt x="2778655" y="947933"/>
                </a:lnTo>
                <a:lnTo>
                  <a:pt x="2827510" y="933828"/>
                </a:lnTo>
                <a:lnTo>
                  <a:pt x="2867982" y="930736"/>
                </a:lnTo>
                <a:lnTo>
                  <a:pt x="2996287" y="962403"/>
                </a:lnTo>
                <a:lnTo>
                  <a:pt x="3016454" y="954300"/>
                </a:lnTo>
                <a:lnTo>
                  <a:pt x="3031117" y="944838"/>
                </a:lnTo>
                <a:lnTo>
                  <a:pt x="3040768" y="934139"/>
                </a:lnTo>
                <a:lnTo>
                  <a:pt x="3048947" y="909995"/>
                </a:lnTo>
                <a:lnTo>
                  <a:pt x="3048851" y="883809"/>
                </a:lnTo>
                <a:lnTo>
                  <a:pt x="3097831" y="895898"/>
                </a:lnTo>
                <a:lnTo>
                  <a:pt x="3196414" y="933311"/>
                </a:lnTo>
                <a:lnTo>
                  <a:pt x="3201858" y="934654"/>
                </a:lnTo>
                <a:lnTo>
                  <a:pt x="3212796" y="950435"/>
                </a:lnTo>
                <a:lnTo>
                  <a:pt x="3228747" y="967453"/>
                </a:lnTo>
                <a:lnTo>
                  <a:pt x="3246187" y="984838"/>
                </a:lnTo>
                <a:lnTo>
                  <a:pt x="3270023" y="990721"/>
                </a:lnTo>
                <a:lnTo>
                  <a:pt x="3293350" y="1009560"/>
                </a:lnTo>
                <a:lnTo>
                  <a:pt x="3328908" y="1018336"/>
                </a:lnTo>
                <a:lnTo>
                  <a:pt x="3339356" y="1033996"/>
                </a:lnTo>
                <a:lnTo>
                  <a:pt x="3466782" y="1065446"/>
                </a:lnTo>
                <a:lnTo>
                  <a:pt x="3477563" y="1081188"/>
                </a:lnTo>
                <a:lnTo>
                  <a:pt x="3468433" y="1118178"/>
                </a:lnTo>
                <a:close/>
              </a:path>
              <a:path w="5875655" h="3863340">
                <a:moveTo>
                  <a:pt x="3466782" y="1065446"/>
                </a:moveTo>
                <a:lnTo>
                  <a:pt x="3393450" y="1047347"/>
                </a:lnTo>
                <a:lnTo>
                  <a:pt x="3417780" y="1040271"/>
                </a:lnTo>
                <a:lnTo>
                  <a:pt x="3438099" y="1032204"/>
                </a:lnTo>
                <a:lnTo>
                  <a:pt x="3445222" y="1033962"/>
                </a:lnTo>
                <a:lnTo>
                  <a:pt x="3466782" y="1065446"/>
                </a:lnTo>
                <a:close/>
              </a:path>
              <a:path w="5875655" h="3863340">
                <a:moveTo>
                  <a:pt x="3400811" y="1598569"/>
                </a:moveTo>
                <a:lnTo>
                  <a:pt x="1861054" y="1218540"/>
                </a:lnTo>
                <a:lnTo>
                  <a:pt x="1874785" y="1208848"/>
                </a:lnTo>
                <a:lnTo>
                  <a:pt x="1888477" y="1186065"/>
                </a:lnTo>
                <a:lnTo>
                  <a:pt x="1895652" y="1161674"/>
                </a:lnTo>
                <a:lnTo>
                  <a:pt x="1896774" y="1148870"/>
                </a:lnTo>
                <a:lnTo>
                  <a:pt x="1932784" y="1157758"/>
                </a:lnTo>
                <a:lnTo>
                  <a:pt x="1955649" y="1111076"/>
                </a:lnTo>
                <a:lnTo>
                  <a:pt x="2554449" y="1258867"/>
                </a:lnTo>
                <a:lnTo>
                  <a:pt x="2568917" y="1223195"/>
                </a:lnTo>
                <a:lnTo>
                  <a:pt x="2577314" y="1212186"/>
                </a:lnTo>
                <a:lnTo>
                  <a:pt x="2552057" y="1153628"/>
                </a:lnTo>
                <a:lnTo>
                  <a:pt x="2555833" y="1115316"/>
                </a:lnTo>
                <a:lnTo>
                  <a:pt x="2564222" y="1104306"/>
                </a:lnTo>
                <a:lnTo>
                  <a:pt x="2577587" y="1107605"/>
                </a:lnTo>
                <a:lnTo>
                  <a:pt x="2598005" y="1099563"/>
                </a:lnTo>
                <a:lnTo>
                  <a:pt x="2621466" y="1079191"/>
                </a:lnTo>
                <a:lnTo>
                  <a:pt x="2635201" y="1069500"/>
                </a:lnTo>
                <a:lnTo>
                  <a:pt x="2643961" y="1045500"/>
                </a:lnTo>
                <a:lnTo>
                  <a:pt x="2673364" y="1052757"/>
                </a:lnTo>
                <a:lnTo>
                  <a:pt x="2696708" y="1045437"/>
                </a:lnTo>
                <a:lnTo>
                  <a:pt x="2697496" y="1032551"/>
                </a:lnTo>
                <a:lnTo>
                  <a:pt x="2689261" y="1017437"/>
                </a:lnTo>
                <a:lnTo>
                  <a:pt x="2682493" y="1015767"/>
                </a:lnTo>
                <a:lnTo>
                  <a:pt x="2685954" y="1003540"/>
                </a:lnTo>
                <a:lnTo>
                  <a:pt x="2691922" y="991932"/>
                </a:lnTo>
                <a:lnTo>
                  <a:pt x="2705946" y="969231"/>
                </a:lnTo>
                <a:lnTo>
                  <a:pt x="2724447" y="960716"/>
                </a:lnTo>
                <a:lnTo>
                  <a:pt x="2746289" y="953026"/>
                </a:lnTo>
                <a:lnTo>
                  <a:pt x="2764621" y="944469"/>
                </a:lnTo>
                <a:lnTo>
                  <a:pt x="3468433" y="1118178"/>
                </a:lnTo>
                <a:lnTo>
                  <a:pt x="3499266" y="1099625"/>
                </a:lnTo>
                <a:lnTo>
                  <a:pt x="3511743" y="1063462"/>
                </a:lnTo>
                <a:lnTo>
                  <a:pt x="3545683" y="1058757"/>
                </a:lnTo>
                <a:lnTo>
                  <a:pt x="3536553" y="1095747"/>
                </a:lnTo>
                <a:lnTo>
                  <a:pt x="3578426" y="1132244"/>
                </a:lnTo>
                <a:lnTo>
                  <a:pt x="3518014" y="1169658"/>
                </a:lnTo>
                <a:lnTo>
                  <a:pt x="3514238" y="1207969"/>
                </a:lnTo>
                <a:lnTo>
                  <a:pt x="3465383" y="1222074"/>
                </a:lnTo>
                <a:lnTo>
                  <a:pt x="3438661" y="1215478"/>
                </a:lnTo>
                <a:lnTo>
                  <a:pt x="3399765" y="1258203"/>
                </a:lnTo>
                <a:lnTo>
                  <a:pt x="3428798" y="1278450"/>
                </a:lnTo>
                <a:lnTo>
                  <a:pt x="3333466" y="1411894"/>
                </a:lnTo>
                <a:lnTo>
                  <a:pt x="3348779" y="1441835"/>
                </a:lnTo>
                <a:lnTo>
                  <a:pt x="3372458" y="1460761"/>
                </a:lnTo>
                <a:lnTo>
                  <a:pt x="3414494" y="1497298"/>
                </a:lnTo>
                <a:lnTo>
                  <a:pt x="3400811" y="1598569"/>
                </a:lnTo>
                <a:close/>
              </a:path>
              <a:path w="5875655" h="3863340">
                <a:moveTo>
                  <a:pt x="2673364" y="1052757"/>
                </a:moveTo>
                <a:lnTo>
                  <a:pt x="2642624" y="1045170"/>
                </a:lnTo>
                <a:lnTo>
                  <a:pt x="2644331" y="1032510"/>
                </a:lnTo>
                <a:lnTo>
                  <a:pt x="2673364" y="1052757"/>
                </a:lnTo>
                <a:close/>
              </a:path>
              <a:path w="5875655" h="3863340">
                <a:moveTo>
                  <a:pt x="2356846" y="1131610"/>
                </a:moveTo>
                <a:lnTo>
                  <a:pt x="2070136" y="1060847"/>
                </a:lnTo>
                <a:lnTo>
                  <a:pt x="2114385" y="1019443"/>
                </a:lnTo>
                <a:lnTo>
                  <a:pt x="2138443" y="1025381"/>
                </a:lnTo>
                <a:lnTo>
                  <a:pt x="2162536" y="1018246"/>
                </a:lnTo>
                <a:lnTo>
                  <a:pt x="2181581" y="1022947"/>
                </a:lnTo>
                <a:lnTo>
                  <a:pt x="2198666" y="1014083"/>
                </a:lnTo>
                <a:lnTo>
                  <a:pt x="2211737" y="1004228"/>
                </a:lnTo>
                <a:lnTo>
                  <a:pt x="2220797" y="993382"/>
                </a:lnTo>
                <a:lnTo>
                  <a:pt x="2276262" y="1007072"/>
                </a:lnTo>
                <a:lnTo>
                  <a:pt x="2294775" y="1024722"/>
                </a:lnTo>
                <a:lnTo>
                  <a:pt x="2314290" y="1042620"/>
                </a:lnTo>
                <a:lnTo>
                  <a:pt x="2328753" y="1072352"/>
                </a:lnTo>
                <a:lnTo>
                  <a:pt x="2338201" y="1100846"/>
                </a:lnTo>
                <a:lnTo>
                  <a:pt x="2347775" y="1116290"/>
                </a:lnTo>
                <a:lnTo>
                  <a:pt x="2356846" y="1131610"/>
                </a:lnTo>
                <a:close/>
              </a:path>
              <a:path w="5875655" h="3863340">
                <a:moveTo>
                  <a:pt x="4542218" y="1631741"/>
                </a:moveTo>
                <a:lnTo>
                  <a:pt x="4488448" y="1618470"/>
                </a:lnTo>
                <a:lnTo>
                  <a:pt x="4512374" y="1611294"/>
                </a:lnTo>
                <a:lnTo>
                  <a:pt x="4527239" y="1614963"/>
                </a:lnTo>
                <a:lnTo>
                  <a:pt x="4535946" y="1604030"/>
                </a:lnTo>
                <a:lnTo>
                  <a:pt x="4536138" y="1617159"/>
                </a:lnTo>
                <a:lnTo>
                  <a:pt x="4542218" y="1631741"/>
                </a:lnTo>
                <a:close/>
              </a:path>
              <a:path w="5875655" h="3863340">
                <a:moveTo>
                  <a:pt x="2356623" y="1210041"/>
                </a:moveTo>
                <a:lnTo>
                  <a:pt x="1973025" y="1115365"/>
                </a:lnTo>
                <a:lnTo>
                  <a:pt x="1985756" y="1105426"/>
                </a:lnTo>
                <a:lnTo>
                  <a:pt x="1985415" y="1105342"/>
                </a:lnTo>
                <a:lnTo>
                  <a:pt x="1986991" y="1079569"/>
                </a:lnTo>
                <a:lnTo>
                  <a:pt x="1990535" y="1067362"/>
                </a:lnTo>
                <a:lnTo>
                  <a:pt x="1996084" y="1055651"/>
                </a:lnTo>
                <a:lnTo>
                  <a:pt x="1997588" y="1056022"/>
                </a:lnTo>
                <a:lnTo>
                  <a:pt x="2060177" y="1032226"/>
                </a:lnTo>
                <a:lnTo>
                  <a:pt x="2070136" y="1060847"/>
                </a:lnTo>
                <a:lnTo>
                  <a:pt x="2356846" y="1131610"/>
                </a:lnTo>
                <a:lnTo>
                  <a:pt x="2362909" y="1146187"/>
                </a:lnTo>
                <a:lnTo>
                  <a:pt x="2363458" y="1159404"/>
                </a:lnTo>
                <a:lnTo>
                  <a:pt x="2356623" y="1210041"/>
                </a:lnTo>
                <a:close/>
              </a:path>
              <a:path w="5875655" h="3863340">
                <a:moveTo>
                  <a:pt x="2549019" y="1257527"/>
                </a:moveTo>
                <a:lnTo>
                  <a:pt x="2356623" y="1210041"/>
                </a:lnTo>
                <a:lnTo>
                  <a:pt x="2416918" y="1172598"/>
                </a:lnTo>
                <a:lnTo>
                  <a:pt x="2482326" y="1188742"/>
                </a:lnTo>
                <a:lnTo>
                  <a:pt x="2504764" y="1207361"/>
                </a:lnTo>
                <a:lnTo>
                  <a:pt x="2522191" y="1224743"/>
                </a:lnTo>
                <a:lnTo>
                  <a:pt x="2538112" y="1241754"/>
                </a:lnTo>
                <a:lnTo>
                  <a:pt x="2549019" y="1257527"/>
                </a:lnTo>
                <a:close/>
              </a:path>
              <a:path w="5875655" h="3863340">
                <a:moveTo>
                  <a:pt x="3607740" y="1701966"/>
                </a:moveTo>
                <a:lnTo>
                  <a:pt x="1830833" y="1263406"/>
                </a:lnTo>
                <a:lnTo>
                  <a:pt x="1846658" y="1254230"/>
                </a:lnTo>
                <a:lnTo>
                  <a:pt x="1851920" y="1255529"/>
                </a:lnTo>
                <a:lnTo>
                  <a:pt x="1850660" y="1229056"/>
                </a:lnTo>
                <a:lnTo>
                  <a:pt x="1854373" y="1216891"/>
                </a:lnTo>
                <a:lnTo>
                  <a:pt x="3400811" y="1598569"/>
                </a:lnTo>
                <a:lnTo>
                  <a:pt x="3444283" y="1583137"/>
                </a:lnTo>
                <a:lnTo>
                  <a:pt x="3526717" y="1616563"/>
                </a:lnTo>
                <a:lnTo>
                  <a:pt x="3529168" y="1630250"/>
                </a:lnTo>
                <a:lnTo>
                  <a:pt x="3540619" y="1646157"/>
                </a:lnTo>
                <a:lnTo>
                  <a:pt x="3558084" y="1663548"/>
                </a:lnTo>
                <a:lnTo>
                  <a:pt x="3578579" y="1681688"/>
                </a:lnTo>
                <a:lnTo>
                  <a:pt x="3607740" y="1701966"/>
                </a:lnTo>
                <a:close/>
              </a:path>
              <a:path w="5875655" h="3863340">
                <a:moveTo>
                  <a:pt x="3699066" y="1789912"/>
                </a:moveTo>
                <a:lnTo>
                  <a:pt x="1730143" y="1303960"/>
                </a:lnTo>
                <a:lnTo>
                  <a:pt x="1727756" y="1290290"/>
                </a:lnTo>
                <a:lnTo>
                  <a:pt x="1725404" y="1263547"/>
                </a:lnTo>
                <a:lnTo>
                  <a:pt x="1717500" y="1248515"/>
                </a:lnTo>
                <a:lnTo>
                  <a:pt x="1715453" y="1234929"/>
                </a:lnTo>
                <a:lnTo>
                  <a:pt x="1725971" y="1211363"/>
                </a:lnTo>
                <a:lnTo>
                  <a:pt x="1733409" y="1213198"/>
                </a:lnTo>
                <a:lnTo>
                  <a:pt x="1740379" y="1201838"/>
                </a:lnTo>
                <a:lnTo>
                  <a:pt x="1787753" y="1239692"/>
                </a:lnTo>
                <a:lnTo>
                  <a:pt x="1800756" y="1255982"/>
                </a:lnTo>
                <a:lnTo>
                  <a:pt x="3607740" y="1701966"/>
                </a:lnTo>
                <a:lnTo>
                  <a:pt x="3642832" y="1736789"/>
                </a:lnTo>
                <a:lnTo>
                  <a:pt x="3678962" y="1758788"/>
                </a:lnTo>
                <a:lnTo>
                  <a:pt x="3699066" y="1789912"/>
                </a:lnTo>
                <a:close/>
              </a:path>
              <a:path w="5875655" h="3863340">
                <a:moveTo>
                  <a:pt x="4825013" y="2538728"/>
                </a:moveTo>
                <a:lnTo>
                  <a:pt x="990576" y="1592346"/>
                </a:lnTo>
                <a:lnTo>
                  <a:pt x="1016091" y="1585562"/>
                </a:lnTo>
                <a:lnTo>
                  <a:pt x="1039556" y="1591354"/>
                </a:lnTo>
                <a:lnTo>
                  <a:pt x="1066572" y="1584940"/>
                </a:lnTo>
                <a:lnTo>
                  <a:pt x="1126055" y="1599621"/>
                </a:lnTo>
                <a:lnTo>
                  <a:pt x="1166936" y="1596630"/>
                </a:lnTo>
                <a:lnTo>
                  <a:pt x="1206318" y="1593269"/>
                </a:lnTo>
                <a:lnTo>
                  <a:pt x="1236681" y="1587682"/>
                </a:lnTo>
                <a:lnTo>
                  <a:pt x="1247458" y="1590342"/>
                </a:lnTo>
                <a:lnTo>
                  <a:pt x="1378725" y="1518091"/>
                </a:lnTo>
                <a:lnTo>
                  <a:pt x="1403899" y="1485061"/>
                </a:lnTo>
                <a:lnTo>
                  <a:pt x="1494708" y="1415906"/>
                </a:lnTo>
                <a:lnTo>
                  <a:pt x="1495996" y="1403143"/>
                </a:lnTo>
                <a:lnTo>
                  <a:pt x="1500865" y="1365101"/>
                </a:lnTo>
                <a:lnTo>
                  <a:pt x="1504730" y="1326812"/>
                </a:lnTo>
                <a:lnTo>
                  <a:pt x="1506051" y="1300976"/>
                </a:lnTo>
                <a:lnTo>
                  <a:pt x="1516979" y="1277511"/>
                </a:lnTo>
                <a:lnTo>
                  <a:pt x="1537897" y="1269593"/>
                </a:lnTo>
                <a:lnTo>
                  <a:pt x="1564830" y="1263159"/>
                </a:lnTo>
                <a:lnTo>
                  <a:pt x="1587714" y="1268807"/>
                </a:lnTo>
                <a:lnTo>
                  <a:pt x="1607052" y="1260499"/>
                </a:lnTo>
                <a:lnTo>
                  <a:pt x="1622916" y="1238252"/>
                </a:lnTo>
                <a:lnTo>
                  <a:pt x="1630724" y="1227098"/>
                </a:lnTo>
                <a:lnTo>
                  <a:pt x="1635021" y="1215077"/>
                </a:lnTo>
                <a:lnTo>
                  <a:pt x="1667994" y="1380189"/>
                </a:lnTo>
                <a:lnTo>
                  <a:pt x="3784233" y="1902500"/>
                </a:lnTo>
                <a:lnTo>
                  <a:pt x="3794427" y="1918097"/>
                </a:lnTo>
                <a:lnTo>
                  <a:pt x="3814538" y="1936142"/>
                </a:lnTo>
                <a:lnTo>
                  <a:pt x="4615826" y="2133908"/>
                </a:lnTo>
                <a:lnTo>
                  <a:pt x="4611166" y="2145839"/>
                </a:lnTo>
                <a:lnTo>
                  <a:pt x="4598227" y="2168808"/>
                </a:lnTo>
                <a:lnTo>
                  <a:pt x="4588662" y="2192610"/>
                </a:lnTo>
                <a:lnTo>
                  <a:pt x="4588231" y="2218665"/>
                </a:lnTo>
                <a:lnTo>
                  <a:pt x="4607026" y="2249466"/>
                </a:lnTo>
                <a:lnTo>
                  <a:pt x="4612681" y="2250862"/>
                </a:lnTo>
                <a:lnTo>
                  <a:pt x="4597465" y="2312512"/>
                </a:lnTo>
                <a:lnTo>
                  <a:pt x="4622143" y="2318603"/>
                </a:lnTo>
                <a:lnTo>
                  <a:pt x="4646217" y="2337626"/>
                </a:lnTo>
                <a:lnTo>
                  <a:pt x="4673783" y="2370592"/>
                </a:lnTo>
                <a:lnTo>
                  <a:pt x="4701043" y="2390401"/>
                </a:lnTo>
                <a:lnTo>
                  <a:pt x="4741917" y="2400489"/>
                </a:lnTo>
                <a:lnTo>
                  <a:pt x="4762341" y="2470935"/>
                </a:lnTo>
                <a:lnTo>
                  <a:pt x="4825013" y="2538728"/>
                </a:lnTo>
                <a:close/>
              </a:path>
              <a:path w="5875655" h="3863340">
                <a:moveTo>
                  <a:pt x="3784233" y="1902500"/>
                </a:moveTo>
                <a:lnTo>
                  <a:pt x="1667994" y="1380189"/>
                </a:lnTo>
                <a:lnTo>
                  <a:pt x="1696198" y="1334825"/>
                </a:lnTo>
                <a:lnTo>
                  <a:pt x="1732065" y="1304434"/>
                </a:lnTo>
                <a:lnTo>
                  <a:pt x="3712525" y="1793234"/>
                </a:lnTo>
                <a:lnTo>
                  <a:pt x="3719833" y="1808119"/>
                </a:lnTo>
                <a:lnTo>
                  <a:pt x="3724097" y="1835333"/>
                </a:lnTo>
                <a:lnTo>
                  <a:pt x="3734513" y="1850985"/>
                </a:lnTo>
                <a:lnTo>
                  <a:pt x="3751613" y="1868287"/>
                </a:lnTo>
                <a:lnTo>
                  <a:pt x="3774040" y="1886903"/>
                </a:lnTo>
                <a:lnTo>
                  <a:pt x="3784233" y="1902500"/>
                </a:lnTo>
                <a:close/>
              </a:path>
              <a:path w="5875655" h="3863340">
                <a:moveTo>
                  <a:pt x="4741917" y="2400489"/>
                </a:moveTo>
                <a:lnTo>
                  <a:pt x="4720805" y="2395278"/>
                </a:lnTo>
                <a:lnTo>
                  <a:pt x="4734590" y="2385599"/>
                </a:lnTo>
                <a:lnTo>
                  <a:pt x="4737832" y="2386400"/>
                </a:lnTo>
                <a:lnTo>
                  <a:pt x="4741917" y="2400489"/>
                </a:lnTo>
                <a:close/>
              </a:path>
              <a:path w="5875655" h="3863340">
                <a:moveTo>
                  <a:pt x="4867342" y="2627662"/>
                </a:moveTo>
                <a:lnTo>
                  <a:pt x="796963" y="1623047"/>
                </a:lnTo>
                <a:lnTo>
                  <a:pt x="824984" y="1616882"/>
                </a:lnTo>
                <a:lnTo>
                  <a:pt x="854510" y="1611088"/>
                </a:lnTo>
                <a:lnTo>
                  <a:pt x="916072" y="1600120"/>
                </a:lnTo>
                <a:lnTo>
                  <a:pt x="944590" y="1594077"/>
                </a:lnTo>
                <a:lnTo>
                  <a:pt x="969605" y="1587170"/>
                </a:lnTo>
                <a:lnTo>
                  <a:pt x="4825013" y="2538728"/>
                </a:lnTo>
                <a:lnTo>
                  <a:pt x="4849426" y="2531672"/>
                </a:lnTo>
                <a:lnTo>
                  <a:pt x="4858367" y="2533879"/>
                </a:lnTo>
                <a:lnTo>
                  <a:pt x="4870746" y="2563096"/>
                </a:lnTo>
                <a:lnTo>
                  <a:pt x="4883157" y="2579241"/>
                </a:lnTo>
                <a:lnTo>
                  <a:pt x="4872962" y="2576724"/>
                </a:lnTo>
                <a:lnTo>
                  <a:pt x="4863325" y="2587427"/>
                </a:lnTo>
                <a:lnTo>
                  <a:pt x="4853650" y="2611201"/>
                </a:lnTo>
                <a:lnTo>
                  <a:pt x="4852565" y="2610934"/>
                </a:lnTo>
                <a:lnTo>
                  <a:pt x="4867342" y="2627662"/>
                </a:lnTo>
                <a:close/>
              </a:path>
              <a:path w="5875655" h="3863340">
                <a:moveTo>
                  <a:pt x="4925360" y="2890522"/>
                </a:moveTo>
                <a:lnTo>
                  <a:pt x="293898" y="1747425"/>
                </a:lnTo>
                <a:lnTo>
                  <a:pt x="309418" y="1738175"/>
                </a:lnTo>
                <a:lnTo>
                  <a:pt x="322871" y="1728414"/>
                </a:lnTo>
                <a:lnTo>
                  <a:pt x="336021" y="1718579"/>
                </a:lnTo>
                <a:lnTo>
                  <a:pt x="356727" y="1697527"/>
                </a:lnTo>
                <a:lnTo>
                  <a:pt x="382445" y="1677712"/>
                </a:lnTo>
                <a:lnTo>
                  <a:pt x="410636" y="1671589"/>
                </a:lnTo>
                <a:lnTo>
                  <a:pt x="435114" y="1677630"/>
                </a:lnTo>
                <a:lnTo>
                  <a:pt x="457118" y="1669980"/>
                </a:lnTo>
                <a:lnTo>
                  <a:pt x="476114" y="1661588"/>
                </a:lnTo>
                <a:lnTo>
                  <a:pt x="494610" y="1653071"/>
                </a:lnTo>
                <a:lnTo>
                  <a:pt x="515451" y="1645134"/>
                </a:lnTo>
                <a:lnTo>
                  <a:pt x="541836" y="1625484"/>
                </a:lnTo>
                <a:lnTo>
                  <a:pt x="569222" y="1606081"/>
                </a:lnTo>
                <a:lnTo>
                  <a:pt x="593067" y="1598885"/>
                </a:lnTo>
                <a:lnTo>
                  <a:pt x="621583" y="1592842"/>
                </a:lnTo>
                <a:lnTo>
                  <a:pt x="657655" y="1575583"/>
                </a:lnTo>
                <a:lnTo>
                  <a:pt x="685673" y="1569417"/>
                </a:lnTo>
                <a:lnTo>
                  <a:pt x="699158" y="1559664"/>
                </a:lnTo>
                <a:lnTo>
                  <a:pt x="708312" y="1575005"/>
                </a:lnTo>
                <a:lnTo>
                  <a:pt x="734510" y="1594552"/>
                </a:lnTo>
                <a:lnTo>
                  <a:pt x="769766" y="1603253"/>
                </a:lnTo>
                <a:lnTo>
                  <a:pt x="796963" y="1623047"/>
                </a:lnTo>
                <a:lnTo>
                  <a:pt x="4867342" y="2627662"/>
                </a:lnTo>
                <a:lnTo>
                  <a:pt x="4896896" y="2661118"/>
                </a:lnTo>
                <a:lnTo>
                  <a:pt x="4903064" y="2728046"/>
                </a:lnTo>
                <a:lnTo>
                  <a:pt x="4926011" y="2772953"/>
                </a:lnTo>
                <a:lnTo>
                  <a:pt x="4925360" y="2890522"/>
                </a:lnTo>
                <a:close/>
              </a:path>
              <a:path w="5875655" h="3863340">
                <a:moveTo>
                  <a:pt x="5224983" y="3579284"/>
                </a:moveTo>
                <a:lnTo>
                  <a:pt x="136296" y="2323339"/>
                </a:lnTo>
                <a:lnTo>
                  <a:pt x="141835" y="2311625"/>
                </a:lnTo>
                <a:lnTo>
                  <a:pt x="150368" y="2300650"/>
                </a:lnTo>
                <a:lnTo>
                  <a:pt x="161945" y="2277345"/>
                </a:lnTo>
                <a:lnTo>
                  <a:pt x="170527" y="2253301"/>
                </a:lnTo>
                <a:lnTo>
                  <a:pt x="172917" y="2227729"/>
                </a:lnTo>
                <a:lnTo>
                  <a:pt x="172310" y="2188336"/>
                </a:lnTo>
                <a:lnTo>
                  <a:pt x="167690" y="2147952"/>
                </a:lnTo>
                <a:lnTo>
                  <a:pt x="158043" y="2119409"/>
                </a:lnTo>
                <a:lnTo>
                  <a:pt x="145040" y="2090038"/>
                </a:lnTo>
                <a:lnTo>
                  <a:pt x="133024" y="2047828"/>
                </a:lnTo>
                <a:lnTo>
                  <a:pt x="125016" y="2006609"/>
                </a:lnTo>
                <a:lnTo>
                  <a:pt x="127085" y="1967876"/>
                </a:lnTo>
                <a:lnTo>
                  <a:pt x="136764" y="1944103"/>
                </a:lnTo>
                <a:lnTo>
                  <a:pt x="149311" y="1934118"/>
                </a:lnTo>
                <a:lnTo>
                  <a:pt x="168905" y="1912792"/>
                </a:lnTo>
                <a:lnTo>
                  <a:pt x="204835" y="1882417"/>
                </a:lnTo>
                <a:lnTo>
                  <a:pt x="216927" y="1833077"/>
                </a:lnTo>
                <a:lnTo>
                  <a:pt x="219203" y="1794395"/>
                </a:lnTo>
                <a:lnTo>
                  <a:pt x="223498" y="1756212"/>
                </a:lnTo>
                <a:lnTo>
                  <a:pt x="229344" y="1731493"/>
                </a:lnTo>
                <a:lnTo>
                  <a:pt x="234146" y="1719597"/>
                </a:lnTo>
                <a:lnTo>
                  <a:pt x="238352" y="1707554"/>
                </a:lnTo>
                <a:lnTo>
                  <a:pt x="300023" y="1657370"/>
                </a:lnTo>
                <a:lnTo>
                  <a:pt x="293981" y="1682040"/>
                </a:lnTo>
                <a:lnTo>
                  <a:pt x="275987" y="1756086"/>
                </a:lnTo>
                <a:lnTo>
                  <a:pt x="5014274" y="2925548"/>
                </a:lnTo>
                <a:lnTo>
                  <a:pt x="5020855" y="2940254"/>
                </a:lnTo>
                <a:lnTo>
                  <a:pt x="5045649" y="2946373"/>
                </a:lnTo>
                <a:lnTo>
                  <a:pt x="5044455" y="2985321"/>
                </a:lnTo>
                <a:lnTo>
                  <a:pt x="5041218" y="3036847"/>
                </a:lnTo>
                <a:lnTo>
                  <a:pt x="5041559" y="3063093"/>
                </a:lnTo>
                <a:lnTo>
                  <a:pt x="5048588" y="3090990"/>
                </a:lnTo>
                <a:lnTo>
                  <a:pt x="5066149" y="3121487"/>
                </a:lnTo>
                <a:lnTo>
                  <a:pt x="5082709" y="3151736"/>
                </a:lnTo>
                <a:lnTo>
                  <a:pt x="5092820" y="3154232"/>
                </a:lnTo>
                <a:lnTo>
                  <a:pt x="5118810" y="3186808"/>
                </a:lnTo>
                <a:lnTo>
                  <a:pt x="5123320" y="3187922"/>
                </a:lnTo>
                <a:lnTo>
                  <a:pt x="5131805" y="3203097"/>
                </a:lnTo>
                <a:lnTo>
                  <a:pt x="5144305" y="3219263"/>
                </a:lnTo>
                <a:lnTo>
                  <a:pt x="5154774" y="3248009"/>
                </a:lnTo>
                <a:lnTo>
                  <a:pt x="5165163" y="3263654"/>
                </a:lnTo>
                <a:lnTo>
                  <a:pt x="5172053" y="3278436"/>
                </a:lnTo>
                <a:lnTo>
                  <a:pt x="5191426" y="3283218"/>
                </a:lnTo>
                <a:lnTo>
                  <a:pt x="5203014" y="3299159"/>
                </a:lnTo>
                <a:lnTo>
                  <a:pt x="5212016" y="3340624"/>
                </a:lnTo>
                <a:lnTo>
                  <a:pt x="5222013" y="3382334"/>
                </a:lnTo>
                <a:lnTo>
                  <a:pt x="5230500" y="3423672"/>
                </a:lnTo>
                <a:lnTo>
                  <a:pt x="5233809" y="3463732"/>
                </a:lnTo>
                <a:lnTo>
                  <a:pt x="5234653" y="3490103"/>
                </a:lnTo>
                <a:lnTo>
                  <a:pt x="5232498" y="3515733"/>
                </a:lnTo>
                <a:lnTo>
                  <a:pt x="5229849" y="3541242"/>
                </a:lnTo>
                <a:lnTo>
                  <a:pt x="5224983" y="3579284"/>
                </a:lnTo>
                <a:close/>
              </a:path>
              <a:path w="5875655" h="3863340">
                <a:moveTo>
                  <a:pt x="5014274" y="2925548"/>
                </a:moveTo>
                <a:lnTo>
                  <a:pt x="275987" y="1756086"/>
                </a:lnTo>
                <a:lnTo>
                  <a:pt x="283426" y="1744841"/>
                </a:lnTo>
                <a:lnTo>
                  <a:pt x="4943390" y="2894972"/>
                </a:lnTo>
                <a:lnTo>
                  <a:pt x="4949772" y="2883466"/>
                </a:lnTo>
                <a:lnTo>
                  <a:pt x="4957830" y="2872374"/>
                </a:lnTo>
                <a:lnTo>
                  <a:pt x="4971904" y="2862766"/>
                </a:lnTo>
                <a:lnTo>
                  <a:pt x="4987950" y="2866727"/>
                </a:lnTo>
                <a:lnTo>
                  <a:pt x="5014274" y="2925548"/>
                </a:lnTo>
                <a:close/>
              </a:path>
              <a:path w="5875655" h="3863340">
                <a:moveTo>
                  <a:pt x="5045649" y="2946373"/>
                </a:moveTo>
                <a:lnTo>
                  <a:pt x="5020855" y="2940254"/>
                </a:lnTo>
                <a:lnTo>
                  <a:pt x="5048311" y="2920868"/>
                </a:lnTo>
                <a:lnTo>
                  <a:pt x="5045649" y="2946373"/>
                </a:lnTo>
                <a:close/>
              </a:path>
              <a:path w="5875655" h="3863340">
                <a:moveTo>
                  <a:pt x="577415" y="3661835"/>
                </a:moveTo>
                <a:lnTo>
                  <a:pt x="0" y="3519323"/>
                </a:lnTo>
                <a:lnTo>
                  <a:pt x="15963" y="3431695"/>
                </a:lnTo>
                <a:lnTo>
                  <a:pt x="37347" y="3436973"/>
                </a:lnTo>
                <a:lnTo>
                  <a:pt x="122054" y="3392474"/>
                </a:lnTo>
                <a:lnTo>
                  <a:pt x="131558" y="3342495"/>
                </a:lnTo>
                <a:lnTo>
                  <a:pt x="141895" y="3292722"/>
                </a:lnTo>
                <a:lnTo>
                  <a:pt x="154568" y="3243526"/>
                </a:lnTo>
                <a:lnTo>
                  <a:pt x="165031" y="3206865"/>
                </a:lnTo>
                <a:lnTo>
                  <a:pt x="171487" y="3169215"/>
                </a:lnTo>
                <a:lnTo>
                  <a:pt x="166887" y="3141917"/>
                </a:lnTo>
                <a:lnTo>
                  <a:pt x="161141" y="3101256"/>
                </a:lnTo>
                <a:lnTo>
                  <a:pt x="155364" y="3073668"/>
                </a:lnTo>
                <a:lnTo>
                  <a:pt x="156642" y="3034740"/>
                </a:lnTo>
                <a:lnTo>
                  <a:pt x="156846" y="3021709"/>
                </a:lnTo>
                <a:lnTo>
                  <a:pt x="152289" y="3007503"/>
                </a:lnTo>
                <a:lnTo>
                  <a:pt x="144296" y="2966288"/>
                </a:lnTo>
                <a:lnTo>
                  <a:pt x="138343" y="2912494"/>
                </a:lnTo>
                <a:lnTo>
                  <a:pt x="136861" y="2872885"/>
                </a:lnTo>
                <a:lnTo>
                  <a:pt x="142562" y="2835048"/>
                </a:lnTo>
                <a:lnTo>
                  <a:pt x="150808" y="2784759"/>
                </a:lnTo>
                <a:lnTo>
                  <a:pt x="156051" y="2733729"/>
                </a:lnTo>
                <a:lnTo>
                  <a:pt x="149699" y="2705999"/>
                </a:lnTo>
                <a:lnTo>
                  <a:pt x="138403" y="2677049"/>
                </a:lnTo>
                <a:lnTo>
                  <a:pt x="130153" y="2635769"/>
                </a:lnTo>
                <a:lnTo>
                  <a:pt x="122873" y="2607810"/>
                </a:lnTo>
                <a:lnTo>
                  <a:pt x="120570" y="2594161"/>
                </a:lnTo>
                <a:lnTo>
                  <a:pt x="119268" y="2580758"/>
                </a:lnTo>
                <a:lnTo>
                  <a:pt x="121081" y="2528881"/>
                </a:lnTo>
                <a:lnTo>
                  <a:pt x="120888" y="2476509"/>
                </a:lnTo>
                <a:lnTo>
                  <a:pt x="110168" y="2421539"/>
                </a:lnTo>
                <a:lnTo>
                  <a:pt x="99744" y="2379723"/>
                </a:lnTo>
                <a:lnTo>
                  <a:pt x="85310" y="2336917"/>
                </a:lnTo>
                <a:lnTo>
                  <a:pt x="66835" y="2306195"/>
                </a:lnTo>
                <a:lnTo>
                  <a:pt x="61174" y="2265555"/>
                </a:lnTo>
                <a:lnTo>
                  <a:pt x="68003" y="2241078"/>
                </a:lnTo>
                <a:lnTo>
                  <a:pt x="82817" y="2231653"/>
                </a:lnTo>
                <a:lnTo>
                  <a:pt x="98066" y="2248498"/>
                </a:lnTo>
                <a:lnTo>
                  <a:pt x="136296" y="2323339"/>
                </a:lnTo>
                <a:lnTo>
                  <a:pt x="5224983" y="3579284"/>
                </a:lnTo>
                <a:lnTo>
                  <a:pt x="5221616" y="3617696"/>
                </a:lnTo>
                <a:lnTo>
                  <a:pt x="5218213" y="3669181"/>
                </a:lnTo>
                <a:lnTo>
                  <a:pt x="5219321" y="3721778"/>
                </a:lnTo>
                <a:lnTo>
                  <a:pt x="5217302" y="3786686"/>
                </a:lnTo>
                <a:lnTo>
                  <a:pt x="5213313" y="3838025"/>
                </a:lnTo>
                <a:lnTo>
                  <a:pt x="5209363" y="3863213"/>
                </a:lnTo>
                <a:lnTo>
                  <a:pt x="3176650" y="3858598"/>
                </a:lnTo>
                <a:lnTo>
                  <a:pt x="2155784" y="3606637"/>
                </a:lnTo>
                <a:lnTo>
                  <a:pt x="2114565" y="3609545"/>
                </a:lnTo>
                <a:lnTo>
                  <a:pt x="1973002" y="3574606"/>
                </a:lnTo>
                <a:lnTo>
                  <a:pt x="1921244" y="3574912"/>
                </a:lnTo>
                <a:lnTo>
                  <a:pt x="1875133" y="3576613"/>
                </a:lnTo>
                <a:lnTo>
                  <a:pt x="1836500" y="3593240"/>
                </a:lnTo>
                <a:lnTo>
                  <a:pt x="1802298" y="3597880"/>
                </a:lnTo>
                <a:lnTo>
                  <a:pt x="1769598" y="3602890"/>
                </a:lnTo>
                <a:lnTo>
                  <a:pt x="1737899" y="3608147"/>
                </a:lnTo>
                <a:lnTo>
                  <a:pt x="1671319" y="3591715"/>
                </a:lnTo>
                <a:lnTo>
                  <a:pt x="1615814" y="3591096"/>
                </a:lnTo>
                <a:lnTo>
                  <a:pt x="1473392" y="3555945"/>
                </a:lnTo>
                <a:lnTo>
                  <a:pt x="1446374" y="3562358"/>
                </a:lnTo>
                <a:lnTo>
                  <a:pt x="1419320" y="3581843"/>
                </a:lnTo>
                <a:lnTo>
                  <a:pt x="1386753" y="3599967"/>
                </a:lnTo>
                <a:lnTo>
                  <a:pt x="1354808" y="3605164"/>
                </a:lnTo>
                <a:lnTo>
                  <a:pt x="1325868" y="3611102"/>
                </a:lnTo>
                <a:lnTo>
                  <a:pt x="1297964" y="3604215"/>
                </a:lnTo>
                <a:lnTo>
                  <a:pt x="1259996" y="3607925"/>
                </a:lnTo>
                <a:lnTo>
                  <a:pt x="1223839" y="3625164"/>
                </a:lnTo>
                <a:lnTo>
                  <a:pt x="1206765" y="3634031"/>
                </a:lnTo>
                <a:lnTo>
                  <a:pt x="1196672" y="3657702"/>
                </a:lnTo>
                <a:lnTo>
                  <a:pt x="1190587" y="3682362"/>
                </a:lnTo>
                <a:lnTo>
                  <a:pt x="1180025" y="3692836"/>
                </a:lnTo>
                <a:lnTo>
                  <a:pt x="1140855" y="3709331"/>
                </a:lnTo>
                <a:lnTo>
                  <a:pt x="1130292" y="3719805"/>
                </a:lnTo>
                <a:lnTo>
                  <a:pt x="880018" y="3658035"/>
                </a:lnTo>
                <a:lnTo>
                  <a:pt x="845231" y="3662530"/>
                </a:lnTo>
                <a:lnTo>
                  <a:pt x="672829" y="3619979"/>
                </a:lnTo>
                <a:lnTo>
                  <a:pt x="641464" y="3625319"/>
                </a:lnTo>
                <a:lnTo>
                  <a:pt x="612608" y="3631278"/>
                </a:lnTo>
                <a:lnTo>
                  <a:pt x="587726" y="3651299"/>
                </a:lnTo>
                <a:lnTo>
                  <a:pt x="577415" y="3661835"/>
                </a:lnTo>
                <a:close/>
              </a:path>
              <a:path w="5875655" h="3863340">
                <a:moveTo>
                  <a:pt x="2534740" y="3857141"/>
                </a:moveTo>
                <a:lnTo>
                  <a:pt x="2520933" y="3853733"/>
                </a:lnTo>
                <a:lnTo>
                  <a:pt x="2496153" y="3834536"/>
                </a:lnTo>
                <a:lnTo>
                  <a:pt x="2476891" y="3816701"/>
                </a:lnTo>
                <a:lnTo>
                  <a:pt x="2458632" y="3799113"/>
                </a:lnTo>
                <a:lnTo>
                  <a:pt x="2433820" y="3792989"/>
                </a:lnTo>
                <a:lnTo>
                  <a:pt x="2385778" y="3754970"/>
                </a:lnTo>
                <a:lnTo>
                  <a:pt x="2356489" y="3734660"/>
                </a:lnTo>
                <a:lnTo>
                  <a:pt x="2317673" y="3711999"/>
                </a:lnTo>
                <a:lnTo>
                  <a:pt x="2282123" y="3690143"/>
                </a:lnTo>
                <a:lnTo>
                  <a:pt x="2259603" y="3671504"/>
                </a:lnTo>
                <a:lnTo>
                  <a:pt x="2241092" y="3653854"/>
                </a:lnTo>
                <a:lnTo>
                  <a:pt x="2217571" y="3634968"/>
                </a:lnTo>
                <a:lnTo>
                  <a:pt x="2188949" y="3614823"/>
                </a:lnTo>
                <a:lnTo>
                  <a:pt x="3176650" y="3858598"/>
                </a:lnTo>
                <a:lnTo>
                  <a:pt x="2534740" y="3857141"/>
                </a:lnTo>
                <a:close/>
              </a:path>
              <a:path w="5875655" h="3863340">
                <a:moveTo>
                  <a:pt x="1068616" y="3717664"/>
                </a:moveTo>
                <a:lnTo>
                  <a:pt x="970194" y="3693372"/>
                </a:lnTo>
                <a:lnTo>
                  <a:pt x="934226" y="3671414"/>
                </a:lnTo>
                <a:lnTo>
                  <a:pt x="1099558" y="3712220"/>
                </a:lnTo>
                <a:lnTo>
                  <a:pt x="1068616" y="3717664"/>
                </a:lnTo>
                <a:close/>
              </a:path>
              <a:path w="5875655" h="3863340">
                <a:moveTo>
                  <a:pt x="347842" y="3735985"/>
                </a:moveTo>
                <a:lnTo>
                  <a:pt x="188777" y="3696726"/>
                </a:lnTo>
                <a:lnTo>
                  <a:pt x="173522" y="3679880"/>
                </a:lnTo>
                <a:lnTo>
                  <a:pt x="142947" y="3672334"/>
                </a:lnTo>
                <a:lnTo>
                  <a:pt x="130711" y="3656233"/>
                </a:lnTo>
                <a:lnTo>
                  <a:pt x="113363" y="3638870"/>
                </a:lnTo>
                <a:lnTo>
                  <a:pt x="90005" y="3620024"/>
                </a:lnTo>
                <a:lnTo>
                  <a:pt x="67691" y="3588354"/>
                </a:lnTo>
                <a:lnTo>
                  <a:pt x="47388" y="3557181"/>
                </a:lnTo>
                <a:lnTo>
                  <a:pt x="28538" y="3539447"/>
                </a:lnTo>
                <a:lnTo>
                  <a:pt x="14703" y="3522952"/>
                </a:lnTo>
                <a:lnTo>
                  <a:pt x="572906" y="3660722"/>
                </a:lnTo>
                <a:lnTo>
                  <a:pt x="558338" y="3670208"/>
                </a:lnTo>
                <a:lnTo>
                  <a:pt x="539760" y="3678704"/>
                </a:lnTo>
                <a:lnTo>
                  <a:pt x="520179" y="3686952"/>
                </a:lnTo>
                <a:lnTo>
                  <a:pt x="497291" y="3681303"/>
                </a:lnTo>
                <a:lnTo>
                  <a:pt x="462337" y="3685757"/>
                </a:lnTo>
                <a:lnTo>
                  <a:pt x="422332" y="3702046"/>
                </a:lnTo>
                <a:lnTo>
                  <a:pt x="387335" y="3719570"/>
                </a:lnTo>
                <a:lnTo>
                  <a:pt x="364084" y="3726913"/>
                </a:lnTo>
                <a:lnTo>
                  <a:pt x="347842" y="3735985"/>
                </a:lnTo>
                <a:close/>
              </a:path>
              <a:path w="5875655" h="3863340">
                <a:moveTo>
                  <a:pt x="335438" y="3746005"/>
                </a:moveTo>
                <a:lnTo>
                  <a:pt x="276624" y="3731489"/>
                </a:lnTo>
                <a:lnTo>
                  <a:pt x="257943" y="3713797"/>
                </a:lnTo>
                <a:lnTo>
                  <a:pt x="340655" y="3734211"/>
                </a:lnTo>
                <a:lnTo>
                  <a:pt x="335438" y="3746005"/>
                </a:lnTo>
                <a:close/>
              </a:path>
            </a:pathLst>
          </a:custGeom>
          <a:solidFill>
            <a:srgbClr val="5CB0F1"/>
          </a:solidFill>
        </p:spPr>
        <p:txBody>
          <a:bodyPr wrap="square" lIns="0" tIns="0" rIns="0" bIns="0" rtlCol="0"/>
          <a:lstStyle/>
          <a:p>
            <a:endParaRPr sz="1200" dirty="0"/>
          </a:p>
        </p:txBody>
      </p:sp>
      <p:pic>
        <p:nvPicPr>
          <p:cNvPr id="3" name="object 3"/>
          <p:cNvPicPr/>
          <p:nvPr/>
        </p:nvPicPr>
        <p:blipFill>
          <a:blip r:embed="rId2" cstate="print"/>
          <a:stretch>
            <a:fillRect/>
          </a:stretch>
        </p:blipFill>
        <p:spPr>
          <a:xfrm>
            <a:off x="10426573" y="0"/>
            <a:ext cx="1765427" cy="3666067"/>
          </a:xfrm>
          <a:prstGeom prst="rect">
            <a:avLst/>
          </a:prstGeom>
        </p:spPr>
      </p:pic>
      <p:pic>
        <p:nvPicPr>
          <p:cNvPr id="4" name="object 4"/>
          <p:cNvPicPr/>
          <p:nvPr/>
        </p:nvPicPr>
        <p:blipFill>
          <a:blip r:embed="rId3" cstate="print"/>
          <a:stretch>
            <a:fillRect/>
          </a:stretch>
        </p:blipFill>
        <p:spPr>
          <a:xfrm>
            <a:off x="141" y="0"/>
            <a:ext cx="2741815" cy="2012917"/>
          </a:xfrm>
          <a:prstGeom prst="rect">
            <a:avLst/>
          </a:prstGeom>
        </p:spPr>
      </p:pic>
      <p:pic>
        <p:nvPicPr>
          <p:cNvPr id="5" name="object 5"/>
          <p:cNvPicPr/>
          <p:nvPr/>
        </p:nvPicPr>
        <p:blipFill>
          <a:blip r:embed="rId4" cstate="print"/>
          <a:stretch>
            <a:fillRect/>
          </a:stretch>
        </p:blipFill>
        <p:spPr>
          <a:xfrm>
            <a:off x="7267920" y="4336081"/>
            <a:ext cx="3449175" cy="2521919"/>
          </a:xfrm>
          <a:prstGeom prst="rect">
            <a:avLst/>
          </a:prstGeom>
        </p:spPr>
      </p:pic>
      <p:sp>
        <p:nvSpPr>
          <p:cNvPr id="7" name="object 7"/>
          <p:cNvSpPr txBox="1"/>
          <p:nvPr/>
        </p:nvSpPr>
        <p:spPr>
          <a:xfrm>
            <a:off x="1175658" y="2304971"/>
            <a:ext cx="9250916" cy="1893681"/>
          </a:xfrm>
          <a:prstGeom prst="rect">
            <a:avLst/>
          </a:prstGeom>
        </p:spPr>
        <p:txBody>
          <a:bodyPr vert="horz" wrap="square" lIns="0" tIns="46567" rIns="0" bIns="0" rtlCol="0">
            <a:spAutoFit/>
          </a:bodyPr>
          <a:lstStyle/>
          <a:p>
            <a:pPr algn="ctr"/>
            <a:r>
              <a:rPr lang="kk-KZ" sz="2000" dirty="0">
                <a:solidFill>
                  <a:srgbClr val="002060"/>
                </a:solidFill>
                <a:latin typeface="Times New Roman" panose="02020603050405020304" pitchFamily="18" charset="0"/>
                <a:cs typeface="Times New Roman" panose="02020603050405020304" pitchFamily="18" charset="0"/>
              </a:rPr>
              <a:t>Елімізде халықаралық деңгейдегі 10 ескерткіш, республикалық деңгейдегі 219 және жергілікті деңгейдегі 11 266 ескерткіш бар. Жалпы 2014 жылдан бастап 2015 жылға дейін еліміз бойынша 119 тарихи және мәдени ескерткішке қалыпқа келтіру жұмыстары жүргізілді. Олардың бірқатар бүгінде туристер жиі келіп тұратын орынға айналып отыр.</a:t>
            </a:r>
            <a:endParaRPr lang="ru-RU" sz="2000" dirty="0">
              <a:solidFill>
                <a:srgbClr val="002060"/>
              </a:solidFill>
              <a:latin typeface="Times New Roman" panose="02020603050405020304" pitchFamily="18" charset="0"/>
              <a:cs typeface="Times New Roman" panose="02020603050405020304" pitchFamily="18" charset="0"/>
            </a:endParaRPr>
          </a:p>
          <a:p>
            <a:pPr algn="ctr"/>
            <a:r>
              <a:rPr lang="kk-KZ" sz="2000" dirty="0">
                <a:solidFill>
                  <a:srgbClr val="002060"/>
                </a:solidFill>
                <a:latin typeface="Times New Roman" panose="02020603050405020304" pitchFamily="18" charset="0"/>
                <a:cs typeface="Times New Roman" panose="02020603050405020304"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70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665866" y="104321"/>
            <a:ext cx="8589509" cy="581706"/>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defRPr/>
            </a:pPr>
            <a:r>
              <a:rPr lang="kk-KZ" sz="3143" u="sng">
                <a:solidFill>
                  <a:srgbClr val="002060"/>
                </a:solidFill>
                <a:latin typeface="Times New Roman" pitchFamily="18" charset="0"/>
                <a:cs typeface="Times New Roman" pitchFamily="18" charset="0"/>
              </a:rPr>
              <a:t>Қорытынды:</a:t>
            </a:r>
            <a:endParaRPr lang="ru-RU" sz="3143" u="sng" dirty="0">
              <a:solidFill>
                <a:srgbClr val="002060"/>
              </a:solidFill>
              <a:latin typeface="Times New Roman" pitchFamily="18" charset="0"/>
              <a:cs typeface="Times New Roman" pitchFamily="18" charset="0"/>
            </a:endParaRPr>
          </a:p>
        </p:txBody>
      </p:sp>
      <p:sp>
        <p:nvSpPr>
          <p:cNvPr id="18437" name="Title 2"/>
          <p:cNvSpPr txBox="1">
            <a:spLocks/>
          </p:cNvSpPr>
          <p:nvPr/>
        </p:nvSpPr>
        <p:spPr bwMode="auto">
          <a:xfrm>
            <a:off x="2638652" y="881063"/>
            <a:ext cx="9309554" cy="50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panose="020B0604020202020204" pitchFamily="34" charset="0"/>
                <a:ea typeface="Arial Unicode MS" pitchFamily="34" charset="-128"/>
              </a:defRPr>
            </a:lvl1pPr>
            <a:lvl2pPr>
              <a:defRPr sz="2800">
                <a:solidFill>
                  <a:schemeClr val="tx1"/>
                </a:solidFill>
                <a:latin typeface="Arial" panose="020B0604020202020204" pitchFamily="34" charset="0"/>
                <a:ea typeface="Arial Unicode MS" pitchFamily="34" charset="-128"/>
              </a:defRPr>
            </a:lvl2pPr>
            <a:lvl3pPr>
              <a:defRPr sz="2800">
                <a:solidFill>
                  <a:schemeClr val="tx1"/>
                </a:solidFill>
                <a:latin typeface="Arial" panose="020B0604020202020204" pitchFamily="34" charset="0"/>
                <a:ea typeface="Arial Unicode MS" pitchFamily="34" charset="-128"/>
              </a:defRPr>
            </a:lvl3pPr>
            <a:lvl4pPr>
              <a:defRPr sz="2800">
                <a:solidFill>
                  <a:schemeClr val="tx1"/>
                </a:solidFill>
                <a:latin typeface="Arial" panose="020B0604020202020204" pitchFamily="34" charset="0"/>
                <a:ea typeface="Arial Unicode MS" pitchFamily="34" charset="-128"/>
              </a:defRPr>
            </a:lvl4pPr>
            <a:lvl5pPr>
              <a:defRPr sz="2800">
                <a:solidFill>
                  <a:schemeClr val="tx1"/>
                </a:solidFill>
                <a:latin typeface="Arial" panose="020B0604020202020204" pitchFamily="34" charset="0"/>
                <a:ea typeface="Arial Unicode MS" pitchFamily="34" charset="-128"/>
              </a:defRPr>
            </a:lvl5pPr>
            <a:lvl6pPr marL="33242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37814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42386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46958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defTabSz="653156" latinLnBrk="1"/>
            <a:endParaRPr lang="en-US" altLang="ru-RU" sz="2000" b="1" i="1" dirty="0">
              <a:solidFill>
                <a:srgbClr val="002060"/>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3206972" y="757095"/>
            <a:ext cx="8861977" cy="1028234"/>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a:latin typeface="Times New Roman" panose="02020603050405020304" pitchFamily="18" charset="0"/>
                <a:cs typeface="Times New Roman" panose="02020603050405020304" pitchFamily="18" charset="0"/>
              </a:endParaRPr>
            </a:p>
          </p:txBody>
        </p:sp>
        <p:sp>
          <p:nvSpPr>
            <p:cNvPr id="5" name="Right Triangle 4"/>
            <p:cNvSpPr/>
            <p:nvPr/>
          </p:nvSpPr>
          <p:spPr>
            <a:xfrm rot="5400000">
              <a:off x="3203833" y="1419637"/>
              <a:ext cx="576064" cy="720051"/>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dirty="0">
                <a:latin typeface="Times New Roman" panose="02020603050405020304" pitchFamily="18" charset="0"/>
                <a:cs typeface="Times New Roman" panose="02020603050405020304" pitchFamily="18" charset="0"/>
              </a:endParaRPr>
            </a:p>
          </p:txBody>
        </p:sp>
      </p:grpSp>
      <p:sp>
        <p:nvSpPr>
          <p:cNvPr id="33" name="TextBox 32"/>
          <p:cNvSpPr txBox="1">
            <a:spLocks noChangeArrowheads="1"/>
          </p:cNvSpPr>
          <p:nvPr/>
        </p:nvSpPr>
        <p:spPr bwMode="auto">
          <a:xfrm>
            <a:off x="4379473" y="868589"/>
            <a:ext cx="7318822" cy="75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lvl="0"/>
            <a:r>
              <a:rPr lang="kk-KZ" altLang="ru-RU" sz="2286" dirty="0">
                <a:latin typeface="Times New Roman" panose="02020603050405020304" pitchFamily="18" charset="0"/>
                <a:cs typeface="Times New Roman" panose="02020603050405020304" pitchFamily="18" charset="0"/>
              </a:rPr>
              <a:t> </a:t>
            </a:r>
            <a:r>
              <a:rPr lang="en-US" sz="2000" spc="189" dirty="0">
                <a:solidFill>
                  <a:srgbClr val="002060"/>
                </a:solidFill>
                <a:latin typeface="Times New Roman" panose="02020603050405020304" pitchFamily="18" charset="0"/>
                <a:ea typeface="DM Sans"/>
                <a:cs typeface="Times New Roman" panose="02020603050405020304" pitchFamily="18" charset="0"/>
                <a:sym typeface="DM Sans"/>
              </a:rPr>
              <a:t>1. Мәдениеттің сақталуы: Дәстүрлер мен тілдерді қорғап, дамыту.</a:t>
            </a:r>
            <a:endParaRPr lang="ru-RU" sz="2286" dirty="0">
              <a:latin typeface="Times New Roman" panose="02020603050405020304" pitchFamily="18" charset="0"/>
              <a:cs typeface="Times New Roman" panose="02020603050405020304" pitchFamily="18" charset="0"/>
            </a:endParaRPr>
          </a:p>
        </p:txBody>
      </p:sp>
      <p:grpSp>
        <p:nvGrpSpPr>
          <p:cNvPr id="10" name="Group 19"/>
          <p:cNvGrpSpPr>
            <a:grpSpLocks/>
          </p:cNvGrpSpPr>
          <p:nvPr/>
        </p:nvGrpSpPr>
        <p:grpSpPr bwMode="auto">
          <a:xfrm>
            <a:off x="3206970" y="3469360"/>
            <a:ext cx="8934683" cy="997052"/>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400"/>
            </a:p>
          </p:txBody>
        </p:sp>
        <p:sp>
          <p:nvSpPr>
            <p:cNvPr id="22" name="Right Triangle 21"/>
            <p:cNvSpPr/>
            <p:nvPr/>
          </p:nvSpPr>
          <p:spPr>
            <a:xfrm rot="5400000">
              <a:off x="3203715" y="1419755"/>
              <a:ext cx="576064" cy="719813"/>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400"/>
            </a:p>
          </p:txBody>
        </p:sp>
      </p:grpSp>
      <p:sp>
        <p:nvSpPr>
          <p:cNvPr id="26" name="TextBox 25"/>
          <p:cNvSpPr txBox="1">
            <a:spLocks noChangeArrowheads="1"/>
          </p:cNvSpPr>
          <p:nvPr/>
        </p:nvSpPr>
        <p:spPr bwMode="auto">
          <a:xfrm>
            <a:off x="4437940" y="3602654"/>
            <a:ext cx="775406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a:lnSpc>
                <a:spcPts val="2661"/>
              </a:lnSpc>
            </a:pPr>
            <a:r>
              <a:rPr lang="en-US" sz="2000" spc="189" dirty="0">
                <a:solidFill>
                  <a:srgbClr val="002060"/>
                </a:solidFill>
                <a:latin typeface="Times New Roman" panose="02020603050405020304" pitchFamily="18" charset="0"/>
                <a:ea typeface="DM Sans"/>
                <a:cs typeface="Times New Roman" panose="02020603050405020304" pitchFamily="18" charset="0"/>
                <a:sym typeface="DM Sans"/>
              </a:rPr>
              <a:t>3. Экономикалық даму: Туризм мен мәдени шараларды қолдау.</a:t>
            </a:r>
          </a:p>
        </p:txBody>
      </p:sp>
      <p:grpSp>
        <p:nvGrpSpPr>
          <p:cNvPr id="11" name="Group 16"/>
          <p:cNvGrpSpPr>
            <a:grpSpLocks/>
          </p:cNvGrpSpPr>
          <p:nvPr/>
        </p:nvGrpSpPr>
        <p:grpSpPr bwMode="auto">
          <a:xfrm>
            <a:off x="3206970" y="2077304"/>
            <a:ext cx="8934683" cy="1164407"/>
            <a:chOff x="3103976" y="1439916"/>
            <a:chExt cx="5264245" cy="790694"/>
          </a:xfrm>
        </p:grpSpPr>
        <p:sp>
          <p:nvSpPr>
            <p:cNvPr id="18" name="Rectangle 17"/>
            <p:cNvSpPr/>
            <p:nvPr/>
          </p:nvSpPr>
          <p:spPr>
            <a:xfrm>
              <a:off x="3111722" y="1460588"/>
              <a:ext cx="5256499" cy="75865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a:latin typeface="Times New Roman" panose="02020603050405020304" pitchFamily="18" charset="0"/>
                <a:cs typeface="Times New Roman" panose="02020603050405020304" pitchFamily="18" charset="0"/>
              </a:endParaRPr>
            </a:p>
          </p:txBody>
        </p:sp>
        <p:sp>
          <p:nvSpPr>
            <p:cNvPr id="19" name="Right Triangle 18"/>
            <p:cNvSpPr/>
            <p:nvPr/>
          </p:nvSpPr>
          <p:spPr>
            <a:xfrm rot="5400000">
              <a:off x="3071268" y="1472624"/>
              <a:ext cx="790694" cy="725277"/>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a:latin typeface="Times New Roman" panose="02020603050405020304" pitchFamily="18" charset="0"/>
                <a:cs typeface="Times New Roman" panose="02020603050405020304" pitchFamily="18" charset="0"/>
              </a:endParaRPr>
            </a:p>
          </p:txBody>
        </p:sp>
      </p:grpSp>
      <p:sp>
        <p:nvSpPr>
          <p:cNvPr id="34" name="TextBox 33"/>
          <p:cNvSpPr txBox="1">
            <a:spLocks noChangeArrowheads="1"/>
          </p:cNvSpPr>
          <p:nvPr/>
        </p:nvSpPr>
        <p:spPr bwMode="auto">
          <a:xfrm>
            <a:off x="4420892" y="2061806"/>
            <a:ext cx="658925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a:lnSpc>
                <a:spcPts val="2661"/>
              </a:lnSpc>
            </a:pPr>
            <a:r>
              <a:rPr lang="kk-KZ" sz="2286" dirty="0">
                <a:latin typeface="Times New Roman" panose="02020603050405020304" pitchFamily="18" charset="0"/>
                <a:cs typeface="Times New Roman" panose="02020603050405020304" pitchFamily="18" charset="0"/>
              </a:rPr>
              <a:t> </a:t>
            </a:r>
            <a:r>
              <a:rPr lang="en-US" sz="2000" spc="189" dirty="0">
                <a:solidFill>
                  <a:srgbClr val="002060"/>
                </a:solidFill>
                <a:latin typeface="Times New Roman" panose="02020603050405020304" pitchFamily="18" charset="0"/>
                <a:ea typeface="DM Sans"/>
                <a:cs typeface="Times New Roman" panose="02020603050405020304" pitchFamily="18" charset="0"/>
                <a:sym typeface="DM Sans"/>
              </a:rPr>
              <a:t>2. Әлеуметтік бірлік: Этникалық топтар арасында бейбітшілік пен ынтымақтастықты нығайту.</a:t>
            </a:r>
          </a:p>
        </p:txBody>
      </p:sp>
      <p:grpSp>
        <p:nvGrpSpPr>
          <p:cNvPr id="16" name="Group 19"/>
          <p:cNvGrpSpPr>
            <a:grpSpLocks/>
          </p:cNvGrpSpPr>
          <p:nvPr/>
        </p:nvGrpSpPr>
        <p:grpSpPr bwMode="auto">
          <a:xfrm>
            <a:off x="3188370" y="4710804"/>
            <a:ext cx="8985030" cy="1439636"/>
            <a:chOff x="3131840" y="1491630"/>
            <a:chExt cx="5256584" cy="576064"/>
          </a:xfrm>
        </p:grpSpPr>
        <p:sp>
          <p:nvSpPr>
            <p:cNvPr id="17"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400"/>
            </a:p>
          </p:txBody>
        </p:sp>
        <p:sp>
          <p:nvSpPr>
            <p:cNvPr id="20" name="Right Triangle 21"/>
            <p:cNvSpPr/>
            <p:nvPr/>
          </p:nvSpPr>
          <p:spPr>
            <a:xfrm rot="5400000">
              <a:off x="3203715" y="1419755"/>
              <a:ext cx="576064" cy="719813"/>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400"/>
            </a:p>
          </p:txBody>
        </p:sp>
      </p:grpSp>
      <p:sp>
        <p:nvSpPr>
          <p:cNvPr id="4" name="Прямоугольник 3"/>
          <p:cNvSpPr/>
          <p:nvPr/>
        </p:nvSpPr>
        <p:spPr>
          <a:xfrm>
            <a:off x="4437939" y="4765171"/>
            <a:ext cx="7631009" cy="1131079"/>
          </a:xfrm>
          <a:prstGeom prst="rect">
            <a:avLst/>
          </a:prstGeom>
        </p:spPr>
        <p:txBody>
          <a:bodyPr wrap="square">
            <a:spAutoFit/>
          </a:bodyPr>
          <a:lstStyle/>
          <a:p>
            <a:pPr>
              <a:lnSpc>
                <a:spcPts val="2661"/>
              </a:lnSpc>
            </a:pPr>
            <a:r>
              <a:rPr lang="kk-KZ" spc="189" dirty="0">
                <a:solidFill>
                  <a:srgbClr val="002060"/>
                </a:solidFill>
                <a:latin typeface="Times New Roman" panose="02020603050405020304" pitchFamily="18" charset="0"/>
                <a:ea typeface="DM Sans"/>
                <a:cs typeface="Times New Roman" panose="02020603050405020304" pitchFamily="18" charset="0"/>
                <a:sym typeface="DM Sans"/>
              </a:rPr>
              <a:t>4</a:t>
            </a:r>
            <a:r>
              <a:rPr lang="en-US" spc="189" dirty="0">
                <a:solidFill>
                  <a:srgbClr val="002060"/>
                </a:solidFill>
                <a:latin typeface="Times New Roman" panose="02020603050405020304" pitchFamily="18" charset="0"/>
                <a:ea typeface="DM Sans"/>
                <a:cs typeface="Times New Roman" panose="02020603050405020304" pitchFamily="18" charset="0"/>
                <a:sym typeface="DM Sans"/>
              </a:rPr>
              <a:t>. Тарихи білім: Халықтың өткенін зерттеуге мүмкіндік беру.</a:t>
            </a:r>
          </a:p>
          <a:p>
            <a:pPr>
              <a:lnSpc>
                <a:spcPts val="2661"/>
              </a:lnSpc>
            </a:pPr>
            <a:r>
              <a:rPr lang="en-US" spc="189" dirty="0">
                <a:solidFill>
                  <a:srgbClr val="002060"/>
                </a:solidFill>
                <a:latin typeface="Times New Roman" panose="02020603050405020304" pitchFamily="18" charset="0"/>
                <a:ea typeface="DM Sans"/>
                <a:cs typeface="Times New Roman" panose="02020603050405020304" pitchFamily="18" charset="0"/>
                <a:sym typeface="DM Sans"/>
              </a:rPr>
              <a:t>Этномәдени аймақтар мәдени алуантүрлілікті арттырып, қоғамның дамуына ықпал етеді.</a:t>
            </a:r>
          </a:p>
        </p:txBody>
      </p:sp>
    </p:spTree>
    <p:extLst>
      <p:ext uri="{BB962C8B-B14F-4D97-AF65-F5344CB8AC3E}">
        <p14:creationId xmlns:p14="http://schemas.microsoft.com/office/powerpoint/2010/main" val="41946590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20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6000"/>
                            </p:stCondLst>
                            <p:childTnLst>
                              <p:par>
                                <p:cTn id="25" presetID="2" presetClass="entr" presetSubtype="4" fill="hold" nodeType="after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10000"/>
                            </p:stCondLst>
                            <p:childTnLst>
                              <p:par>
                                <p:cTn id="35" presetID="2" presetClass="entr" presetSubtype="4" fill="hold" nodeType="afterEffect">
                                  <p:stCondLst>
                                    <p:cond delay="20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9448" y="624110"/>
            <a:ext cx="10295163" cy="1280890"/>
          </a:xfrm>
        </p:spPr>
        <p:txBody>
          <a:bodyPr>
            <a:normAutofit/>
          </a:bodyPr>
          <a:lstStyle/>
          <a:p>
            <a:r>
              <a:rPr lang="kk-KZ" sz="3200" b="1" dirty="0">
                <a:solidFill>
                  <a:srgbClr val="002060"/>
                </a:solidFill>
                <a:latin typeface="Times New Roman" panose="02020603050405020304" pitchFamily="18" charset="0"/>
                <a:cs typeface="Times New Roman" panose="02020603050405020304" pitchFamily="18" charset="0"/>
              </a:rPr>
              <a:t>Негізігі ұғымдармен түсініктер</a:t>
            </a:r>
            <a:endParaRPr lang="ru-RU"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Рисунок SmartArt 6"/>
          <p:cNvGraphicFramePr>
            <a:graphicFrameLocks noGrp="1"/>
          </p:cNvGraphicFramePr>
          <p:nvPr>
            <p:ph type="dgm" sz="quarter" idx="15"/>
            <p:extLst>
              <p:ext uri="{D42A27DB-BD31-4B8C-83A1-F6EECF244321}">
                <p14:modId xmlns:p14="http://schemas.microsoft.com/office/powerpoint/2010/main" val="1663858260"/>
              </p:ext>
            </p:extLst>
          </p:nvPr>
        </p:nvGraphicFramePr>
        <p:xfrm>
          <a:off x="1209448" y="1905000"/>
          <a:ext cx="1051560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pPr rtl="0"/>
            <a:r>
              <a:rPr lang="ru-RU" noProof="0" dirty="0"/>
              <a:t>20ГГ</a:t>
            </a:r>
          </a:p>
        </p:txBody>
      </p:sp>
      <p:sp>
        <p:nvSpPr>
          <p:cNvPr id="6" name="Номер слайда 5"/>
          <p:cNvSpPr>
            <a:spLocks noGrp="1"/>
          </p:cNvSpPr>
          <p:nvPr>
            <p:ph type="sldNum" sz="quarter" idx="12"/>
          </p:nvPr>
        </p:nvSpPr>
        <p:spPr/>
        <p:txBody>
          <a:bodyPr/>
          <a:lstStyle/>
          <a:p>
            <a:pPr rtl="0"/>
            <a:fld id="{B5CEABB6-07DC-46E8-9B57-56EC44A396E5}" type="slidenum">
              <a:rPr lang="ru-RU" noProof="0" smtClean="0"/>
              <a:t>2</a:t>
            </a:fld>
            <a:endParaRPr lang="ru-RU" noProof="0" dirty="0"/>
          </a:p>
        </p:txBody>
      </p:sp>
    </p:spTree>
    <p:extLst>
      <p:ext uri="{BB962C8B-B14F-4D97-AF65-F5344CB8AC3E}">
        <p14:creationId xmlns:p14="http://schemas.microsoft.com/office/powerpoint/2010/main" val="56503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1395" y="673121"/>
            <a:ext cx="5402510" cy="5632311"/>
          </a:xfrm>
          <a:prstGeom prst="rect">
            <a:avLst/>
          </a:prstGeom>
        </p:spPr>
        <p:txBody>
          <a:bodyPr wrap="square">
            <a:spAutoFit/>
          </a:bodyPr>
          <a:lstStyle/>
          <a:p>
            <a:pPr algn="just">
              <a:spcAft>
                <a:spcPts val="0"/>
              </a:spcAft>
            </a:pPr>
            <a:r>
              <a:rPr lang="kk-KZ" sz="2000" dirty="0">
                <a:solidFill>
                  <a:srgbClr val="002060"/>
                </a:solidFill>
                <a:latin typeface="Times New Roman" panose="02020603050405020304" pitchFamily="18" charset="0"/>
                <a:ea typeface="Times New Roman" panose="02020603050405020304" pitchFamily="18" charset="0"/>
              </a:rPr>
              <a:t>Географияның гуманистік және мәдени потенциалы  географиялық ортадағы адамдардың өмірі мен іс-әрекеттерінің алуан түрлігін және олардың әлемдік өркениеттің дамуына қосатын рөлін зерделеуде көрініс табады. Қазіргі географиялық білім этносаралық, конфессияаралық өзара түсінікті, басқа елдердің мәдениетін және өркениеттік құндылықтарды құрметтеуді қалыптастыратын әлемдік қауымдастық талаптарына жауап беретіндей болуы тиіс. Этнографиялық білім  ұлттық мәдениеттің шығу тегін тереңірек түсінуге мүмкіндік береді. Бұл жерде географияның рөлі зор, ол этностардың, олардың географиялық орналасу жағдайларының алуантүрлігімен таныстыра отырып, жалпы адамзат мәдениетін оқуға үйретеді.  </a:t>
            </a:r>
            <a:endParaRPr lang="ru-RU" sz="2000" dirty="0">
              <a:solidFill>
                <a:srgbClr val="002060"/>
              </a:solidFill>
              <a:latin typeface="Times New Roman" panose="02020603050405020304" pitchFamily="18" charset="0"/>
              <a:ea typeface="Times New Roman" panose="02020603050405020304" pitchFamily="18" charset="0"/>
            </a:endParaRPr>
          </a:p>
        </p:txBody>
      </p:sp>
      <p:pic>
        <p:nvPicPr>
          <p:cNvPr id="6" name="object 5"/>
          <p:cNvPicPr/>
          <p:nvPr/>
        </p:nvPicPr>
        <p:blipFill>
          <a:blip r:embed="rId2" cstate="print"/>
          <a:stretch>
            <a:fillRect/>
          </a:stretch>
        </p:blipFill>
        <p:spPr>
          <a:xfrm>
            <a:off x="8742825" y="4336081"/>
            <a:ext cx="3449175" cy="2521919"/>
          </a:xfrm>
          <a:prstGeom prst="rect">
            <a:avLst/>
          </a:prstGeom>
        </p:spPr>
      </p:pic>
      <p:pic>
        <p:nvPicPr>
          <p:cNvPr id="3" name="Рисунок 2">
            <a:extLst>
              <a:ext uri="{FF2B5EF4-FFF2-40B4-BE49-F238E27FC236}">
                <a16:creationId xmlns:a16="http://schemas.microsoft.com/office/drawing/2014/main" id="{DDC6BF8E-6F9D-A9A3-F65F-41280FE110A4}"/>
              </a:ext>
            </a:extLst>
          </p:cNvPr>
          <p:cNvPicPr>
            <a:picLocks noChangeAspect="1"/>
          </p:cNvPicPr>
          <p:nvPr/>
        </p:nvPicPr>
        <p:blipFill>
          <a:blip r:embed="rId3"/>
          <a:stretch>
            <a:fillRect/>
          </a:stretch>
        </p:blipFill>
        <p:spPr>
          <a:xfrm>
            <a:off x="6157519" y="0"/>
            <a:ext cx="6034481" cy="6123963"/>
          </a:xfrm>
          <a:prstGeom prst="rect">
            <a:avLst/>
          </a:prstGeom>
        </p:spPr>
      </p:pic>
    </p:spTree>
    <p:extLst>
      <p:ext uri="{BB962C8B-B14F-4D97-AF65-F5344CB8AC3E}">
        <p14:creationId xmlns:p14="http://schemas.microsoft.com/office/powerpoint/2010/main" val="121119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ru-RU"/>
          </a:p>
        </p:txBody>
      </p:sp>
      <p:grpSp>
        <p:nvGrpSpPr>
          <p:cNvPr id="3" name="Group 3"/>
          <p:cNvGrpSpPr/>
          <p:nvPr/>
        </p:nvGrpSpPr>
        <p:grpSpPr>
          <a:xfrm>
            <a:off x="9108663" y="224983"/>
            <a:ext cx="2864366" cy="6380164"/>
            <a:chOff x="0" y="0"/>
            <a:chExt cx="1131601" cy="2520559"/>
          </a:xfrm>
        </p:grpSpPr>
        <p:sp>
          <p:nvSpPr>
            <p:cNvPr id="4" name="Freeform 4"/>
            <p:cNvSpPr/>
            <p:nvPr/>
          </p:nvSpPr>
          <p:spPr>
            <a:xfrm>
              <a:off x="0" y="0"/>
              <a:ext cx="1131601" cy="2520559"/>
            </a:xfrm>
            <a:custGeom>
              <a:avLst/>
              <a:gdLst/>
              <a:ahLst/>
              <a:cxnLst/>
              <a:rect l="l" t="t" r="r" b="b"/>
              <a:pathLst>
                <a:path w="1131601" h="2520559">
                  <a:moveTo>
                    <a:pt x="0" y="0"/>
                  </a:moveTo>
                  <a:lnTo>
                    <a:pt x="1131601" y="0"/>
                  </a:lnTo>
                  <a:lnTo>
                    <a:pt x="1131601" y="2520559"/>
                  </a:lnTo>
                  <a:lnTo>
                    <a:pt x="0" y="2520559"/>
                  </a:lnTo>
                  <a:close/>
                </a:path>
              </a:pathLst>
            </a:custGeom>
            <a:solidFill>
              <a:srgbClr val="CCCCCC"/>
            </a:solidFill>
          </p:spPr>
          <p:txBody>
            <a:bodyPr/>
            <a:lstStyle/>
            <a:p>
              <a:endParaRPr lang="ru-RU"/>
            </a:p>
          </p:txBody>
        </p:sp>
        <p:sp>
          <p:nvSpPr>
            <p:cNvPr id="5" name="TextBox 5"/>
            <p:cNvSpPr txBox="1"/>
            <p:nvPr/>
          </p:nvSpPr>
          <p:spPr>
            <a:xfrm>
              <a:off x="0" y="-19050"/>
              <a:ext cx="1131601" cy="2539609"/>
            </a:xfrm>
            <a:prstGeom prst="rect">
              <a:avLst/>
            </a:prstGeom>
          </p:spPr>
          <p:txBody>
            <a:bodyPr lIns="33867" tIns="33867" rIns="33867" bIns="33867" rtlCol="0" anchor="ctr"/>
            <a:lstStyle/>
            <a:p>
              <a:pPr algn="ctr">
                <a:lnSpc>
                  <a:spcPts val="1906"/>
                </a:lnSpc>
              </a:pPr>
              <a:endParaRPr sz="1200" dirty="0"/>
            </a:p>
          </p:txBody>
        </p:sp>
      </p:grpSp>
      <p:sp>
        <p:nvSpPr>
          <p:cNvPr id="6" name="Freeform 6"/>
          <p:cNvSpPr/>
          <p:nvPr/>
        </p:nvSpPr>
        <p:spPr>
          <a:xfrm>
            <a:off x="1428128" y="3219254"/>
            <a:ext cx="6501977" cy="688565"/>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3"/>
            <a:stretch>
              <a:fillRect t="-86495"/>
            </a:stretch>
          </a:blipFill>
        </p:spPr>
        <p:txBody>
          <a:bodyPr/>
          <a:lstStyle/>
          <a:p>
            <a:endParaRPr lang="ru-RU"/>
          </a:p>
        </p:txBody>
      </p:sp>
      <p:grpSp>
        <p:nvGrpSpPr>
          <p:cNvPr id="8" name="Group 8"/>
          <p:cNvGrpSpPr/>
          <p:nvPr/>
        </p:nvGrpSpPr>
        <p:grpSpPr>
          <a:xfrm>
            <a:off x="1428128" y="2068961"/>
            <a:ext cx="6501977" cy="2300584"/>
            <a:chOff x="0" y="0"/>
            <a:chExt cx="3736783" cy="1322180"/>
          </a:xfrm>
        </p:grpSpPr>
        <p:sp>
          <p:nvSpPr>
            <p:cNvPr id="9" name="Freeform 9"/>
            <p:cNvSpPr/>
            <p:nvPr/>
          </p:nvSpPr>
          <p:spPr>
            <a:xfrm>
              <a:off x="0" y="0"/>
              <a:ext cx="3736783" cy="1322180"/>
            </a:xfrm>
            <a:custGeom>
              <a:avLst/>
              <a:gdLst/>
              <a:ahLst/>
              <a:cxnLst/>
              <a:rect l="l" t="t" r="r" b="b"/>
              <a:pathLst>
                <a:path w="3736783" h="1322180">
                  <a:moveTo>
                    <a:pt x="0" y="0"/>
                  </a:moveTo>
                  <a:lnTo>
                    <a:pt x="3736783" y="0"/>
                  </a:lnTo>
                  <a:lnTo>
                    <a:pt x="3736783" y="1322180"/>
                  </a:lnTo>
                  <a:lnTo>
                    <a:pt x="0" y="1322180"/>
                  </a:lnTo>
                  <a:close/>
                </a:path>
              </a:pathLst>
            </a:custGeom>
            <a:solidFill>
              <a:srgbClr val="EFEFEF"/>
            </a:solidFill>
          </p:spPr>
          <p:txBody>
            <a:bodyPr/>
            <a:lstStyle/>
            <a:p>
              <a:endParaRPr lang="ru-RU"/>
            </a:p>
          </p:txBody>
        </p:sp>
        <p:sp>
          <p:nvSpPr>
            <p:cNvPr id="10" name="TextBox 10"/>
            <p:cNvSpPr txBox="1"/>
            <p:nvPr/>
          </p:nvSpPr>
          <p:spPr>
            <a:xfrm>
              <a:off x="0" y="-19050"/>
              <a:ext cx="3736783" cy="1341230"/>
            </a:xfrm>
            <a:prstGeom prst="rect">
              <a:avLst/>
            </a:prstGeom>
          </p:spPr>
          <p:txBody>
            <a:bodyPr lIns="33867" tIns="33867" rIns="33867" bIns="33867" rtlCol="0" anchor="ctr"/>
            <a:lstStyle/>
            <a:p>
              <a:pPr algn="ctr">
                <a:lnSpc>
                  <a:spcPts val="1906"/>
                </a:lnSpc>
              </a:pPr>
              <a:endParaRPr sz="1200" dirty="0"/>
            </a:p>
          </p:txBody>
        </p:sp>
      </p:grpSp>
      <p:sp>
        <p:nvSpPr>
          <p:cNvPr id="11" name="Freeform 11"/>
          <p:cNvSpPr/>
          <p:nvPr/>
        </p:nvSpPr>
        <p:spPr>
          <a:xfrm>
            <a:off x="1428128" y="4806682"/>
            <a:ext cx="6501977" cy="688565"/>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3"/>
            <a:stretch>
              <a:fillRect t="-86495"/>
            </a:stretch>
          </a:blipFill>
        </p:spPr>
        <p:txBody>
          <a:bodyPr/>
          <a:lstStyle/>
          <a:p>
            <a:endParaRPr lang="ru-RU"/>
          </a:p>
        </p:txBody>
      </p:sp>
      <p:sp>
        <p:nvSpPr>
          <p:cNvPr id="12" name="TextBox 12"/>
          <p:cNvSpPr txBox="1"/>
          <p:nvPr/>
        </p:nvSpPr>
        <p:spPr>
          <a:xfrm>
            <a:off x="498182" y="136083"/>
            <a:ext cx="7067887" cy="1821076"/>
          </a:xfrm>
          <a:prstGeom prst="rect">
            <a:avLst/>
          </a:prstGeom>
        </p:spPr>
        <p:txBody>
          <a:bodyPr lIns="0" tIns="0" rIns="0" bIns="0" rtlCol="0" anchor="t">
            <a:spAutoFit/>
          </a:bodyPr>
          <a:lstStyle/>
          <a:p>
            <a:pPr>
              <a:lnSpc>
                <a:spcPts val="7360"/>
              </a:lnSpc>
            </a:pPr>
            <a:r>
              <a:rPr lang="en-US" sz="4800" b="1" spc="523" dirty="0">
                <a:solidFill>
                  <a:srgbClr val="002060"/>
                </a:solidFill>
                <a:latin typeface="Times New Roman" panose="02020603050405020304" pitchFamily="18" charset="0"/>
                <a:ea typeface="Oswald Bold"/>
                <a:cs typeface="Times New Roman" panose="02020603050405020304" pitchFamily="18" charset="0"/>
                <a:sym typeface="Oswald Bold"/>
              </a:rPr>
              <a:t>ЭТНОМӘДЕНИ АЙМАҚ</a:t>
            </a:r>
          </a:p>
        </p:txBody>
      </p:sp>
      <p:sp>
        <p:nvSpPr>
          <p:cNvPr id="13" name="TextBox 13"/>
          <p:cNvSpPr txBox="1"/>
          <p:nvPr/>
        </p:nvSpPr>
        <p:spPr>
          <a:xfrm>
            <a:off x="511058" y="2311789"/>
            <a:ext cx="5114053" cy="2839175"/>
          </a:xfrm>
          <a:prstGeom prst="rect">
            <a:avLst/>
          </a:prstGeom>
        </p:spPr>
        <p:txBody>
          <a:bodyPr wrap="square" lIns="0" tIns="0" rIns="0" bIns="0" rtlCol="0" anchor="t">
            <a:spAutoFit/>
          </a:bodyPr>
          <a:lstStyle/>
          <a:p>
            <a:pPr>
              <a:lnSpc>
                <a:spcPts val="3178"/>
              </a:lnSpc>
            </a:pPr>
            <a:r>
              <a:rPr lang="en-US" sz="2303" spc="225" dirty="0">
                <a:solidFill>
                  <a:srgbClr val="002060"/>
                </a:solidFill>
                <a:latin typeface="Times New Roman" panose="02020603050405020304" pitchFamily="18" charset="0"/>
                <a:ea typeface="DM Sans"/>
                <a:cs typeface="Times New Roman" panose="02020603050405020304" pitchFamily="18" charset="0"/>
                <a:sym typeface="DM Sans"/>
              </a:rPr>
              <a:t>Этномәдени аймақтар – белгілі бір географиялық кеңістікте орналасқан, мәдени, тілдік, тарихи және этникалық ерекшеліктері ортақ халықтардың қауымдастығы.</a:t>
            </a:r>
          </a:p>
          <a:p>
            <a:pPr>
              <a:lnSpc>
                <a:spcPts val="3178"/>
              </a:lnSpc>
              <a:spcBef>
                <a:spcPct val="0"/>
              </a:spcBef>
            </a:pPr>
            <a:endParaRPr lang="en-US" sz="2303" spc="225" dirty="0">
              <a:solidFill>
                <a:srgbClr val="002060"/>
              </a:solidFill>
              <a:latin typeface="Times New Roman" panose="02020603050405020304" pitchFamily="18" charset="0"/>
              <a:ea typeface="DM Sans"/>
              <a:cs typeface="Times New Roman" panose="02020603050405020304" pitchFamily="18" charset="0"/>
              <a:sym typeface="DM Sans"/>
            </a:endParaRPr>
          </a:p>
        </p:txBody>
      </p:sp>
      <p:sp>
        <p:nvSpPr>
          <p:cNvPr id="14" name="Freeform 14"/>
          <p:cNvSpPr/>
          <p:nvPr/>
        </p:nvSpPr>
        <p:spPr>
          <a:xfrm>
            <a:off x="-1853052" y="4894213"/>
            <a:ext cx="5077705" cy="5210331"/>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pic>
        <p:nvPicPr>
          <p:cNvPr id="16" name="Рисунок 15">
            <a:extLst>
              <a:ext uri="{FF2B5EF4-FFF2-40B4-BE49-F238E27FC236}">
                <a16:creationId xmlns:a16="http://schemas.microsoft.com/office/drawing/2014/main" id="{DAE94906-0812-EB2D-0534-9ABBC11AB61B}"/>
              </a:ext>
            </a:extLst>
          </p:cNvPr>
          <p:cNvPicPr>
            <a:picLocks noChangeAspect="1"/>
          </p:cNvPicPr>
          <p:nvPr/>
        </p:nvPicPr>
        <p:blipFill>
          <a:blip r:embed="rId6"/>
          <a:stretch>
            <a:fillRect/>
          </a:stretch>
        </p:blipFill>
        <p:spPr>
          <a:xfrm>
            <a:off x="5922628" y="1462801"/>
            <a:ext cx="6393344" cy="5259115"/>
          </a:xfrm>
          <a:prstGeom prst="rect">
            <a:avLst/>
          </a:prstGeom>
        </p:spPr>
      </p:pic>
    </p:spTree>
    <p:extLst>
      <p:ext uri="{BB962C8B-B14F-4D97-AF65-F5344CB8AC3E}">
        <p14:creationId xmlns:p14="http://schemas.microsoft.com/office/powerpoint/2010/main" val="197895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7473" y="755575"/>
            <a:ext cx="3278621" cy="377882"/>
          </a:xfrm>
          <a:prstGeom prst="rect">
            <a:avLst/>
          </a:prstGeom>
        </p:spPr>
        <p:txBody>
          <a:bodyPr vert="horz" wrap="square" lIns="0" tIns="8467" rIns="0" bIns="0" rtlCol="0" anchor="b">
            <a:spAutoFit/>
          </a:bodyPr>
          <a:lstStyle/>
          <a:p>
            <a:pPr marL="8467" algn="ctr">
              <a:spcBef>
                <a:spcPts val="67"/>
              </a:spcBef>
            </a:pPr>
            <a:r>
              <a:rPr lang="kk-KZ" sz="2400" b="1" dirty="0">
                <a:solidFill>
                  <a:srgbClr val="002060"/>
                </a:solidFill>
                <a:latin typeface="Times New Roman" panose="02020603050405020304" pitchFamily="18" charset="0"/>
                <a:cs typeface="Times New Roman" panose="02020603050405020304" pitchFamily="18" charset="0"/>
              </a:rPr>
              <a:t>А.Фергюсон</a:t>
            </a:r>
            <a:endParaRPr sz="2400" b="1" dirty="0">
              <a:solidFill>
                <a:srgbClr val="002060"/>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861844" y="3134098"/>
            <a:ext cx="2401726" cy="377882"/>
          </a:xfrm>
          <a:prstGeom prst="rect">
            <a:avLst/>
          </a:prstGeom>
        </p:spPr>
        <p:txBody>
          <a:bodyPr vert="horz" wrap="square" lIns="0" tIns="8467" rIns="0" bIns="0" rtlCol="0">
            <a:spAutoFit/>
          </a:bodyPr>
          <a:lstStyle/>
          <a:p>
            <a:pPr marL="8467" algn="ctr">
              <a:spcBef>
                <a:spcPts val="67"/>
              </a:spcBef>
            </a:pPr>
            <a:r>
              <a:rPr lang="kk-KZ" sz="2400" b="1" dirty="0">
                <a:solidFill>
                  <a:srgbClr val="002060"/>
                </a:solidFill>
                <a:latin typeface="Times New Roman" panose="02020603050405020304" pitchFamily="18" charset="0"/>
                <a:cs typeface="Times New Roman" panose="02020603050405020304" pitchFamily="18" charset="0"/>
              </a:rPr>
              <a:t>С.Хантингтон</a:t>
            </a:r>
            <a:endParaRPr sz="2400" b="1" dirty="0">
              <a:solidFill>
                <a:srgbClr val="002060"/>
              </a:solidFill>
              <a:latin typeface="Times New Roman" panose="02020603050405020304" pitchFamily="18" charset="0"/>
              <a:cs typeface="Times New Roman" panose="02020603050405020304" pitchFamily="18" charset="0"/>
            </a:endParaRPr>
          </a:p>
        </p:txBody>
      </p:sp>
      <p:sp>
        <p:nvSpPr>
          <p:cNvPr id="4" name="object 4"/>
          <p:cNvSpPr txBox="1"/>
          <p:nvPr/>
        </p:nvSpPr>
        <p:spPr>
          <a:xfrm>
            <a:off x="1872496" y="5458067"/>
            <a:ext cx="2782147" cy="377882"/>
          </a:xfrm>
          <a:prstGeom prst="rect">
            <a:avLst/>
          </a:prstGeom>
        </p:spPr>
        <p:txBody>
          <a:bodyPr vert="horz" wrap="square" lIns="0" tIns="8467" rIns="0" bIns="0" rtlCol="0">
            <a:spAutoFit/>
          </a:bodyPr>
          <a:lstStyle/>
          <a:p>
            <a:pPr marL="8467" algn="ctr">
              <a:spcBef>
                <a:spcPts val="67"/>
              </a:spcBef>
            </a:pPr>
            <a:r>
              <a:rPr lang="kk-KZ" sz="2400" b="1" dirty="0">
                <a:solidFill>
                  <a:srgbClr val="002060"/>
                </a:solidFill>
                <a:latin typeface="Times New Roman" panose="02020603050405020304" pitchFamily="18" charset="0"/>
                <a:cs typeface="Times New Roman" panose="02020603050405020304" pitchFamily="18" charset="0"/>
              </a:rPr>
              <a:t>Л.И.Мечников </a:t>
            </a:r>
            <a:endParaRPr sz="2400" b="1" dirty="0">
              <a:solidFill>
                <a:srgbClr val="002060"/>
              </a:solidFill>
              <a:latin typeface="Times New Roman" panose="02020603050405020304" pitchFamily="18" charset="0"/>
              <a:cs typeface="Times New Roman" panose="02020603050405020304" pitchFamily="18" charset="0"/>
            </a:endParaRPr>
          </a:p>
        </p:txBody>
      </p:sp>
      <p:sp>
        <p:nvSpPr>
          <p:cNvPr id="5" name="object 5"/>
          <p:cNvSpPr txBox="1"/>
          <p:nvPr/>
        </p:nvSpPr>
        <p:spPr>
          <a:xfrm>
            <a:off x="5845629" y="81998"/>
            <a:ext cx="5549477" cy="1968060"/>
          </a:xfrm>
          <a:prstGeom prst="rect">
            <a:avLst/>
          </a:prstGeom>
        </p:spPr>
        <p:txBody>
          <a:bodyPr vert="horz" wrap="square" lIns="0" tIns="28787" rIns="0" bIns="0" rtlCol="0">
            <a:spAutoFit/>
          </a:bodyPr>
          <a:lstStyle/>
          <a:p>
            <a:pPr algn="ctr"/>
            <a:r>
              <a:rPr lang="kk-KZ" dirty="0">
                <a:solidFill>
                  <a:srgbClr val="002060"/>
                </a:solidFill>
                <a:latin typeface="Times New Roman" panose="02020603050405020304" pitchFamily="18" charset="0"/>
                <a:cs typeface="Times New Roman" panose="02020603050405020304" pitchFamily="18" charset="0"/>
              </a:rPr>
              <a:t>«Өркениет» терминін ғылымға шотландиялық тарихшы, философ А.Фергюсон енгізген, кейіннен ол «мәдениет» сөзінің синонимі ретінде қолданылып келді, мысалы, француздық ғалымдар өркениетті (civilisation) мәдениеттің жоғары деңгейі ретінде қолданса, неміс ғалымдары өркениетті жоғары мәдениет (hochkultur) ретінде қолданады.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4526094" y="2678642"/>
            <a:ext cx="6768388" cy="1414063"/>
          </a:xfrm>
          <a:prstGeom prst="rect">
            <a:avLst/>
          </a:prstGeom>
        </p:spPr>
        <p:txBody>
          <a:bodyPr vert="horz" wrap="square" lIns="0" tIns="28787" rIns="0" bIns="0" rtlCol="0">
            <a:spAutoFit/>
          </a:bodyPr>
          <a:lstStyle/>
          <a:p>
            <a:pPr algn="ctr"/>
            <a:r>
              <a:rPr lang="kk-KZ" dirty="0">
                <a:solidFill>
                  <a:srgbClr val="002060"/>
                </a:solidFill>
                <a:latin typeface="Times New Roman" panose="02020603050405020304" pitchFamily="18" charset="0"/>
                <a:cs typeface="Times New Roman" panose="02020603050405020304" pitchFamily="18" charset="0"/>
              </a:rPr>
              <a:t>Американдық ғалым С.Хантингтон өркениетке «...жаңа мәдени қауым, мәдениет белгілеріне қарай адамдардың жоғары деңгейде топтастырылуы, адамдарды басқа биологиялық түрлерден бөліп тұратын ерекшелік» деген анықтама береді.  Өркениет – белгілі-бір мәдени мазмұнмен толықтырылған географиялық кеңістік.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object 7"/>
          <p:cNvSpPr txBox="1"/>
          <p:nvPr/>
        </p:nvSpPr>
        <p:spPr>
          <a:xfrm>
            <a:off x="5695201" y="4524478"/>
            <a:ext cx="5658045" cy="2245059"/>
          </a:xfrm>
          <a:prstGeom prst="rect">
            <a:avLst/>
          </a:prstGeom>
        </p:spPr>
        <p:txBody>
          <a:bodyPr vert="horz" wrap="square" lIns="0" tIns="28787" rIns="0" bIns="0" rtlCol="0">
            <a:spAutoFit/>
          </a:bodyPr>
          <a:lstStyle/>
          <a:p>
            <a:pPr algn="ctr"/>
            <a:r>
              <a:rPr lang="kk-KZ" dirty="0">
                <a:solidFill>
                  <a:srgbClr val="002060"/>
                </a:solidFill>
                <a:latin typeface="Times New Roman" panose="02020603050405020304" pitchFamily="18" charset="0"/>
                <a:cs typeface="Times New Roman" panose="02020603050405020304" pitchFamily="18" charset="0"/>
              </a:rPr>
              <a:t> Орыс ғалымы Л.И.Мечников адамзат өркениетінің біртұтас дамуын түсіндіре келе, «географиялық орта» терминіне адамның әрекетінен табиғаттың өзгерісін сипаттайтын мәдени географиялық орта ұғымын қосады. Оның пікірі бойынша алғашқы өркениет орталықтары  ғаламдық  адамзат іс-әрекетінің нәтижесінде пайда болған мәдени географиялық орта, яғни  өзен, теңіз, мұхит жағалауы аймақтары.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8" name="object 8"/>
          <p:cNvSpPr/>
          <p:nvPr/>
        </p:nvSpPr>
        <p:spPr>
          <a:xfrm>
            <a:off x="4601308" y="755575"/>
            <a:ext cx="1093893" cy="583353"/>
          </a:xfrm>
          <a:custGeom>
            <a:avLst/>
            <a:gdLst/>
            <a:ahLst/>
            <a:cxnLst/>
            <a:rect l="l" t="t" r="r" b="b"/>
            <a:pathLst>
              <a:path w="1640840" h="875030">
                <a:moveTo>
                  <a:pt x="0" y="874662"/>
                </a:moveTo>
                <a:lnTo>
                  <a:pt x="0" y="655322"/>
                </a:lnTo>
                <a:lnTo>
                  <a:pt x="282265" y="437780"/>
                </a:lnTo>
                <a:lnTo>
                  <a:pt x="0" y="219339"/>
                </a:lnTo>
                <a:lnTo>
                  <a:pt x="0" y="0"/>
                </a:lnTo>
                <a:lnTo>
                  <a:pt x="565429" y="436881"/>
                </a:lnTo>
                <a:lnTo>
                  <a:pt x="0" y="874662"/>
                </a:lnTo>
                <a:close/>
              </a:path>
              <a:path w="1640840" h="875030">
                <a:moveTo>
                  <a:pt x="537562" y="874662"/>
                </a:moveTo>
                <a:lnTo>
                  <a:pt x="537562" y="655322"/>
                </a:lnTo>
                <a:lnTo>
                  <a:pt x="819827" y="437780"/>
                </a:lnTo>
                <a:lnTo>
                  <a:pt x="537562" y="219339"/>
                </a:lnTo>
                <a:lnTo>
                  <a:pt x="537562" y="0"/>
                </a:lnTo>
                <a:lnTo>
                  <a:pt x="1102992" y="436881"/>
                </a:lnTo>
                <a:lnTo>
                  <a:pt x="537562" y="874662"/>
                </a:lnTo>
                <a:close/>
              </a:path>
              <a:path w="1640840" h="875030">
                <a:moveTo>
                  <a:pt x="1075125" y="874662"/>
                </a:moveTo>
                <a:lnTo>
                  <a:pt x="1075125" y="655322"/>
                </a:lnTo>
                <a:lnTo>
                  <a:pt x="1357390" y="437780"/>
                </a:lnTo>
                <a:lnTo>
                  <a:pt x="1075125" y="219339"/>
                </a:lnTo>
                <a:lnTo>
                  <a:pt x="1075125" y="0"/>
                </a:lnTo>
                <a:lnTo>
                  <a:pt x="1640554" y="436881"/>
                </a:lnTo>
                <a:lnTo>
                  <a:pt x="1075125" y="874662"/>
                </a:lnTo>
                <a:close/>
              </a:path>
            </a:pathLst>
          </a:custGeom>
          <a:solidFill>
            <a:srgbClr val="002060"/>
          </a:solidFill>
          <a:ln>
            <a:solidFill>
              <a:srgbClr val="002060"/>
            </a:solidFill>
          </a:ln>
        </p:spPr>
        <p:txBody>
          <a:bodyPr wrap="square" lIns="0" tIns="0" rIns="0" bIns="0" rtlCol="0"/>
          <a:lstStyle/>
          <a:p>
            <a:endParaRPr sz="1200" dirty="0"/>
          </a:p>
        </p:txBody>
      </p:sp>
      <p:sp>
        <p:nvSpPr>
          <p:cNvPr id="9" name="object 9"/>
          <p:cNvSpPr/>
          <p:nvPr/>
        </p:nvSpPr>
        <p:spPr>
          <a:xfrm>
            <a:off x="3389511" y="3031363"/>
            <a:ext cx="1093893" cy="583353"/>
          </a:xfrm>
          <a:custGeom>
            <a:avLst/>
            <a:gdLst/>
            <a:ahLst/>
            <a:cxnLst/>
            <a:rect l="l" t="t" r="r" b="b"/>
            <a:pathLst>
              <a:path w="1640840" h="875029">
                <a:moveTo>
                  <a:pt x="0" y="874662"/>
                </a:moveTo>
                <a:lnTo>
                  <a:pt x="0" y="655322"/>
                </a:lnTo>
                <a:lnTo>
                  <a:pt x="282265" y="437780"/>
                </a:lnTo>
                <a:lnTo>
                  <a:pt x="0" y="219339"/>
                </a:lnTo>
                <a:lnTo>
                  <a:pt x="0" y="0"/>
                </a:lnTo>
                <a:lnTo>
                  <a:pt x="565429" y="436881"/>
                </a:lnTo>
                <a:lnTo>
                  <a:pt x="0" y="874662"/>
                </a:lnTo>
                <a:close/>
              </a:path>
              <a:path w="1640840" h="875029">
                <a:moveTo>
                  <a:pt x="537562" y="874662"/>
                </a:moveTo>
                <a:lnTo>
                  <a:pt x="537562" y="655322"/>
                </a:lnTo>
                <a:lnTo>
                  <a:pt x="819827" y="437780"/>
                </a:lnTo>
                <a:lnTo>
                  <a:pt x="537562" y="219339"/>
                </a:lnTo>
                <a:lnTo>
                  <a:pt x="537562" y="0"/>
                </a:lnTo>
                <a:lnTo>
                  <a:pt x="1102992" y="436881"/>
                </a:lnTo>
                <a:lnTo>
                  <a:pt x="537562" y="874662"/>
                </a:lnTo>
                <a:close/>
              </a:path>
              <a:path w="1640840" h="875029">
                <a:moveTo>
                  <a:pt x="1075125" y="874662"/>
                </a:moveTo>
                <a:lnTo>
                  <a:pt x="1075125" y="655322"/>
                </a:lnTo>
                <a:lnTo>
                  <a:pt x="1357390" y="437780"/>
                </a:lnTo>
                <a:lnTo>
                  <a:pt x="1075125" y="219339"/>
                </a:lnTo>
                <a:lnTo>
                  <a:pt x="1075125" y="0"/>
                </a:lnTo>
                <a:lnTo>
                  <a:pt x="1640554" y="436881"/>
                </a:lnTo>
                <a:lnTo>
                  <a:pt x="1075125" y="874662"/>
                </a:lnTo>
                <a:close/>
              </a:path>
            </a:pathLst>
          </a:custGeom>
          <a:solidFill>
            <a:srgbClr val="002060"/>
          </a:solidFill>
        </p:spPr>
        <p:txBody>
          <a:bodyPr wrap="square" lIns="0" tIns="0" rIns="0" bIns="0" rtlCol="0"/>
          <a:lstStyle/>
          <a:p>
            <a:endParaRPr sz="1200" dirty="0"/>
          </a:p>
        </p:txBody>
      </p:sp>
      <p:sp>
        <p:nvSpPr>
          <p:cNvPr id="10" name="object 10"/>
          <p:cNvSpPr/>
          <p:nvPr/>
        </p:nvSpPr>
        <p:spPr>
          <a:xfrm>
            <a:off x="4601308" y="5342039"/>
            <a:ext cx="1093893" cy="583353"/>
          </a:xfrm>
          <a:custGeom>
            <a:avLst/>
            <a:gdLst/>
            <a:ahLst/>
            <a:cxnLst/>
            <a:rect l="l" t="t" r="r" b="b"/>
            <a:pathLst>
              <a:path w="1640840" h="875029">
                <a:moveTo>
                  <a:pt x="0" y="874662"/>
                </a:moveTo>
                <a:lnTo>
                  <a:pt x="0" y="655322"/>
                </a:lnTo>
                <a:lnTo>
                  <a:pt x="282265" y="437780"/>
                </a:lnTo>
                <a:lnTo>
                  <a:pt x="0" y="219339"/>
                </a:lnTo>
                <a:lnTo>
                  <a:pt x="0" y="0"/>
                </a:lnTo>
                <a:lnTo>
                  <a:pt x="565429" y="436881"/>
                </a:lnTo>
                <a:lnTo>
                  <a:pt x="0" y="874662"/>
                </a:lnTo>
                <a:close/>
              </a:path>
              <a:path w="1640840" h="875029">
                <a:moveTo>
                  <a:pt x="537562" y="874662"/>
                </a:moveTo>
                <a:lnTo>
                  <a:pt x="537562" y="655322"/>
                </a:lnTo>
                <a:lnTo>
                  <a:pt x="819827" y="437780"/>
                </a:lnTo>
                <a:lnTo>
                  <a:pt x="537562" y="219339"/>
                </a:lnTo>
                <a:lnTo>
                  <a:pt x="537562" y="0"/>
                </a:lnTo>
                <a:lnTo>
                  <a:pt x="1102992" y="436881"/>
                </a:lnTo>
                <a:lnTo>
                  <a:pt x="537562" y="874662"/>
                </a:lnTo>
                <a:close/>
              </a:path>
              <a:path w="1640840" h="875029">
                <a:moveTo>
                  <a:pt x="1075125" y="874662"/>
                </a:moveTo>
                <a:lnTo>
                  <a:pt x="1075125" y="655322"/>
                </a:lnTo>
                <a:lnTo>
                  <a:pt x="1357390" y="437780"/>
                </a:lnTo>
                <a:lnTo>
                  <a:pt x="1075125" y="219339"/>
                </a:lnTo>
                <a:lnTo>
                  <a:pt x="1075125" y="0"/>
                </a:lnTo>
                <a:lnTo>
                  <a:pt x="1640554" y="436881"/>
                </a:lnTo>
                <a:lnTo>
                  <a:pt x="1075125" y="874662"/>
                </a:lnTo>
                <a:close/>
              </a:path>
            </a:pathLst>
          </a:custGeom>
          <a:solidFill>
            <a:srgbClr val="002060"/>
          </a:solidFill>
        </p:spPr>
        <p:txBody>
          <a:bodyPr wrap="square" lIns="0" tIns="0" rIns="0" bIns="0" rtlCol="0"/>
          <a:lstStyle/>
          <a:p>
            <a:endParaRPr sz="1200" dirty="0"/>
          </a:p>
        </p:txBody>
      </p:sp>
    </p:spTree>
    <p:extLst>
      <p:ext uri="{BB962C8B-B14F-4D97-AF65-F5344CB8AC3E}">
        <p14:creationId xmlns:p14="http://schemas.microsoft.com/office/powerpoint/2010/main" val="369307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336884" y="1320283"/>
            <a:ext cx="3593432" cy="1939031"/>
          </a:xfrm>
          <a:prstGeom prst="rightArrow">
            <a:avLst/>
          </a:prstGeom>
          <a:solidFill>
            <a:schemeClr val="tx2">
              <a:lumMod val="20000"/>
              <a:lumOff val="80000"/>
            </a:schemeClr>
          </a:solidFill>
          <a:ln>
            <a:solidFill>
              <a:srgbClr val="00C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400" dirty="0">
                <a:solidFill>
                  <a:srgbClr val="002060"/>
                </a:solidFill>
                <a:latin typeface="Times New Roman" panose="02020603050405020304" pitchFamily="18" charset="0"/>
                <a:cs typeface="Times New Roman" panose="02020603050405020304" pitchFamily="18" charset="0"/>
              </a:rPr>
              <a:t>Этномәдени аймақтар дегеніміз –</a:t>
            </a:r>
            <a:endParaRPr lang="ru-RU" sz="3200" u="sng" dirty="0">
              <a:solidFill>
                <a:srgbClr val="002060"/>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336884" y="3882894"/>
            <a:ext cx="3593432" cy="1939031"/>
          </a:xfrm>
          <a:prstGeom prst="rightArrow">
            <a:avLst/>
          </a:prstGeom>
          <a:solidFill>
            <a:schemeClr val="tx2">
              <a:lumMod val="20000"/>
              <a:lumOff val="80000"/>
            </a:schemeClr>
          </a:solidFill>
          <a:ln>
            <a:solidFill>
              <a:srgbClr val="00C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400" dirty="0">
                <a:solidFill>
                  <a:srgbClr val="002060"/>
                </a:solidFill>
                <a:latin typeface="Times New Roman" panose="02020603050405020304" pitchFamily="18" charset="0"/>
                <a:cs typeface="Times New Roman" panose="02020603050405020304" pitchFamily="18" charset="0"/>
              </a:rPr>
              <a:t>Этномәдени топ </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4365574" y="530679"/>
            <a:ext cx="7521626" cy="2779662"/>
          </a:xfrm>
          <a:prstGeom prst="roundRect">
            <a:avLst/>
          </a:prstGeom>
          <a:solidFill>
            <a:schemeClr val="bg1"/>
          </a:solidFill>
          <a:ln>
            <a:solidFill>
              <a:srgbClr val="00C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400" dirty="0">
                <a:solidFill>
                  <a:srgbClr val="002060"/>
                </a:solidFill>
                <a:latin typeface="Times New Roman" panose="02020603050405020304" pitchFamily="18" charset="0"/>
                <a:cs typeface="Times New Roman" panose="02020603050405020304" pitchFamily="18" charset="0"/>
              </a:rPr>
              <a:t>әртүрлі этномәдени топтардың өзара байланысы, өзара әрекеттесуі және өзара әсерлесуі нәтижесінде қалыптасатын  мәдени құбылыстар мен нысандар жүйесінің этномәдени мазмұнмен толықтырылған этномәдени кеңістік. </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365574" y="3486150"/>
            <a:ext cx="7521626" cy="3094264"/>
          </a:xfrm>
          <a:prstGeom prst="roundRect">
            <a:avLst/>
          </a:prstGeom>
          <a:solidFill>
            <a:schemeClr val="bg1"/>
          </a:solidFill>
          <a:ln>
            <a:solidFill>
              <a:srgbClr val="33CCFF"/>
            </a:solidFill>
          </a:ln>
        </p:spPr>
        <p:style>
          <a:lnRef idx="1">
            <a:schemeClr val="accent4"/>
          </a:lnRef>
          <a:fillRef idx="2">
            <a:schemeClr val="accent4"/>
          </a:fillRef>
          <a:effectRef idx="1">
            <a:schemeClr val="accent4"/>
          </a:effectRef>
          <a:fontRef idx="minor">
            <a:schemeClr val="dk1"/>
          </a:fontRef>
        </p:style>
        <p:txBody>
          <a:bodyPr rtlCol="0" anchor="ctr"/>
          <a:lstStyle/>
          <a:p>
            <a:r>
              <a:rPr lang="kk-KZ" sz="2400" dirty="0">
                <a:solidFill>
                  <a:srgbClr val="002060"/>
                </a:solidFill>
                <a:latin typeface="Times New Roman" panose="02020603050405020304" pitchFamily="18" charset="0"/>
                <a:cs typeface="Times New Roman" panose="02020603050405020304" pitchFamily="18" charset="0"/>
              </a:rPr>
              <a:t> түрлі этностардың қатынастарынан пайда болған  ежелгі өркениет өзегі жатыр. Этномәдени аудандастырудың басты міндеттерінің бірі әлемдік деңгейде өркениеттің қалыптасуы орталығына айналған өзегін бөліп көрсету. </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32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ru-RU"/>
          </a:p>
        </p:txBody>
      </p:sp>
      <p:sp>
        <p:nvSpPr>
          <p:cNvPr id="3" name="Freeform 3"/>
          <p:cNvSpPr/>
          <p:nvPr/>
        </p:nvSpPr>
        <p:spPr>
          <a:xfrm>
            <a:off x="3065035" y="5041557"/>
            <a:ext cx="5905970" cy="5430599"/>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sp>
        <p:nvSpPr>
          <p:cNvPr id="4" name="Freeform 4"/>
          <p:cNvSpPr/>
          <p:nvPr/>
        </p:nvSpPr>
        <p:spPr>
          <a:xfrm>
            <a:off x="8070877" y="5290773"/>
            <a:ext cx="736536" cy="747407"/>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u-RU"/>
          </a:p>
        </p:txBody>
      </p:sp>
      <p:grpSp>
        <p:nvGrpSpPr>
          <p:cNvPr id="5" name="Group 5"/>
          <p:cNvGrpSpPr/>
          <p:nvPr/>
        </p:nvGrpSpPr>
        <p:grpSpPr>
          <a:xfrm>
            <a:off x="1182951" y="2137460"/>
            <a:ext cx="2316002" cy="431813"/>
            <a:chOff x="0" y="0"/>
            <a:chExt cx="914964" cy="170593"/>
          </a:xfrm>
          <a:solidFill>
            <a:schemeClr val="accent2">
              <a:lumMod val="40000"/>
              <a:lumOff val="60000"/>
            </a:schemeClr>
          </a:solidFill>
        </p:grpSpPr>
        <p:sp>
          <p:nvSpPr>
            <p:cNvPr id="6" name="Freeform 6"/>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grpFill/>
          </p:spPr>
          <p:txBody>
            <a:bodyPr/>
            <a:lstStyle/>
            <a:p>
              <a:endParaRPr lang="ru-RU"/>
            </a:p>
          </p:txBody>
        </p:sp>
        <p:sp>
          <p:nvSpPr>
            <p:cNvPr id="7" name="TextBox 7"/>
            <p:cNvSpPr txBox="1"/>
            <p:nvPr/>
          </p:nvSpPr>
          <p:spPr>
            <a:xfrm>
              <a:off x="0" y="-57150"/>
              <a:ext cx="914964" cy="227743"/>
            </a:xfrm>
            <a:prstGeom prst="rect">
              <a:avLst/>
            </a:prstGeom>
            <a:grpFill/>
          </p:spPr>
          <p:txBody>
            <a:bodyPr lIns="33867" tIns="33867" rIns="33867" bIns="33867" rtlCol="0" anchor="ctr"/>
            <a:lstStyle/>
            <a:p>
              <a:pPr algn="ctr">
                <a:lnSpc>
                  <a:spcPts val="2743"/>
                </a:lnSpc>
                <a:spcBef>
                  <a:spcPct val="0"/>
                </a:spcBef>
              </a:pPr>
              <a:r>
                <a:rPr lang="en-US" sz="1987" b="1" spc="19" dirty="0">
                  <a:solidFill>
                    <a:srgbClr val="002060"/>
                  </a:solidFill>
                  <a:latin typeface="Times New Roman" panose="02020603050405020304" pitchFamily="18" charset="0"/>
                  <a:ea typeface="DM Sans Bold"/>
                  <a:cs typeface="Times New Roman" panose="02020603050405020304" pitchFamily="18" charset="0"/>
                  <a:sym typeface="DM Sans Bold"/>
                </a:rPr>
                <a:t>Этнос</a:t>
              </a:r>
            </a:p>
          </p:txBody>
        </p:sp>
      </p:grpSp>
      <p:sp>
        <p:nvSpPr>
          <p:cNvPr id="8" name="TextBox 8"/>
          <p:cNvSpPr txBox="1"/>
          <p:nvPr/>
        </p:nvSpPr>
        <p:spPr>
          <a:xfrm>
            <a:off x="0" y="107574"/>
            <a:ext cx="12832455" cy="669671"/>
          </a:xfrm>
          <a:prstGeom prst="rect">
            <a:avLst/>
          </a:prstGeom>
        </p:spPr>
        <p:txBody>
          <a:bodyPr lIns="0" tIns="0" rIns="0" bIns="0" rtlCol="0" anchor="t">
            <a:spAutoFit/>
          </a:bodyPr>
          <a:lstStyle/>
          <a:p>
            <a:pPr algn="ctr">
              <a:lnSpc>
                <a:spcPts val="6392"/>
              </a:lnSpc>
            </a:pPr>
            <a:r>
              <a:rPr lang="en-US" b="1" spc="245" dirty="0">
                <a:solidFill>
                  <a:srgbClr val="002060"/>
                </a:solidFill>
                <a:latin typeface="Times New Roman" panose="02020603050405020304" pitchFamily="18" charset="0"/>
                <a:ea typeface="Oswald Bold"/>
                <a:cs typeface="Times New Roman" panose="02020603050405020304" pitchFamily="18" charset="0"/>
                <a:sym typeface="Oswald Bold"/>
              </a:rPr>
              <a:t>ЭТНОС,МӘДЕНИЕТ ЖӘНЕ ГЕОГРАФИЯЛЫҚ АСПЕКТІЛЕРДІҢ БАЙЛАНЫСЫ</a:t>
            </a:r>
          </a:p>
        </p:txBody>
      </p:sp>
      <p:sp>
        <p:nvSpPr>
          <p:cNvPr id="9" name="TextBox 9"/>
          <p:cNvSpPr txBox="1"/>
          <p:nvPr/>
        </p:nvSpPr>
        <p:spPr>
          <a:xfrm>
            <a:off x="960856" y="2696827"/>
            <a:ext cx="2500397" cy="3231654"/>
          </a:xfrm>
          <a:prstGeom prst="rect">
            <a:avLst/>
          </a:prstGeom>
        </p:spPr>
        <p:txBody>
          <a:bodyPr wrap="square" lIns="0" tIns="0" rIns="0" bIns="0" rtlCol="0" anchor="t">
            <a:spAutoFit/>
          </a:bodyPr>
          <a:lstStyle/>
          <a:p>
            <a:pPr algn="ctr">
              <a:lnSpc>
                <a:spcPts val="1849"/>
              </a:lnSpc>
              <a:spcBef>
                <a:spcPct val="0"/>
              </a:spcBef>
            </a:pPr>
            <a:r>
              <a:rPr lang="en-US" sz="1600" spc="131" dirty="0">
                <a:solidFill>
                  <a:srgbClr val="002060"/>
                </a:solidFill>
                <a:latin typeface="Times New Roman" panose="02020603050405020304" pitchFamily="18" charset="0"/>
                <a:ea typeface="DM Sans"/>
                <a:cs typeface="Times New Roman" panose="02020603050405020304" pitchFamily="18" charset="0"/>
                <a:sym typeface="DM Sans"/>
              </a:rPr>
              <a:t>Этнос (халық, ұлт) – бұл ортақ тілді, дәстүрлерді және мәдени құндылықтарды бөлісетін адамдар тобы. Этникалық ерекшеліктер көбіне сол топтың мәдениетін анықтайды, ал мәдениет өз кезегінде ұлттық дәстүрлерді, әдет-ғұрыптарды және құндылықтарды қалыптастырады.</a:t>
            </a:r>
          </a:p>
        </p:txBody>
      </p:sp>
      <p:grpSp>
        <p:nvGrpSpPr>
          <p:cNvPr id="10" name="Group 10"/>
          <p:cNvGrpSpPr/>
          <p:nvPr/>
        </p:nvGrpSpPr>
        <p:grpSpPr>
          <a:xfrm>
            <a:off x="4812537" y="2137460"/>
            <a:ext cx="2316002" cy="431813"/>
            <a:chOff x="0" y="0"/>
            <a:chExt cx="914964" cy="170593"/>
          </a:xfrm>
        </p:grpSpPr>
        <p:sp>
          <p:nvSpPr>
            <p:cNvPr id="11" name="Freeform 11"/>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2">
                <a:lumMod val="40000"/>
                <a:lumOff val="60000"/>
              </a:schemeClr>
            </a:solidFill>
          </p:spPr>
          <p:txBody>
            <a:bodyPr/>
            <a:lstStyle/>
            <a:p>
              <a:endParaRPr lang="ru-RU"/>
            </a:p>
          </p:txBody>
        </p:sp>
        <p:sp>
          <p:nvSpPr>
            <p:cNvPr id="12" name="TextBox 12"/>
            <p:cNvSpPr txBox="1"/>
            <p:nvPr/>
          </p:nvSpPr>
          <p:spPr>
            <a:xfrm>
              <a:off x="0" y="-57150"/>
              <a:ext cx="914964" cy="227743"/>
            </a:xfrm>
            <a:prstGeom prst="rect">
              <a:avLst/>
            </a:prstGeom>
          </p:spPr>
          <p:txBody>
            <a:bodyPr lIns="33867" tIns="33867" rIns="33867" bIns="33867" rtlCol="0" anchor="ctr"/>
            <a:lstStyle/>
            <a:p>
              <a:pPr algn="ctr">
                <a:lnSpc>
                  <a:spcPts val="2743"/>
                </a:lnSpc>
                <a:spcBef>
                  <a:spcPct val="0"/>
                </a:spcBef>
              </a:pPr>
              <a:r>
                <a:rPr lang="en-US" sz="1600" b="1" spc="19" dirty="0">
                  <a:solidFill>
                    <a:srgbClr val="002060"/>
                  </a:solidFill>
                  <a:latin typeface="Times New Roman" panose="02020603050405020304" pitchFamily="18" charset="0"/>
                  <a:ea typeface="DM Sans Bold"/>
                  <a:cs typeface="Times New Roman" panose="02020603050405020304" pitchFamily="18" charset="0"/>
                  <a:sym typeface="DM Sans Bold"/>
                </a:rPr>
                <a:t>Мәдениет</a:t>
              </a:r>
            </a:p>
          </p:txBody>
        </p:sp>
      </p:grpSp>
      <p:sp>
        <p:nvSpPr>
          <p:cNvPr id="13" name="TextBox 13"/>
          <p:cNvSpPr txBox="1"/>
          <p:nvPr/>
        </p:nvSpPr>
        <p:spPr>
          <a:xfrm>
            <a:off x="3859084" y="2695024"/>
            <a:ext cx="4667078" cy="2308324"/>
          </a:xfrm>
          <a:prstGeom prst="rect">
            <a:avLst/>
          </a:prstGeom>
        </p:spPr>
        <p:txBody>
          <a:bodyPr wrap="square" lIns="0" tIns="0" rIns="0" bIns="0" rtlCol="0" anchor="t">
            <a:spAutoFit/>
          </a:bodyPr>
          <a:lstStyle/>
          <a:p>
            <a:pPr algn="ctr">
              <a:lnSpc>
                <a:spcPts val="1849"/>
              </a:lnSpc>
              <a:spcBef>
                <a:spcPct val="0"/>
              </a:spcBef>
            </a:pPr>
            <a:r>
              <a:rPr lang="en-US" sz="1600" spc="131" dirty="0">
                <a:solidFill>
                  <a:srgbClr val="002060"/>
                </a:solidFill>
                <a:latin typeface="Times New Roman" panose="02020603050405020304" pitchFamily="18" charset="0"/>
                <a:ea typeface="DM Sans"/>
                <a:cs typeface="Times New Roman" panose="02020603050405020304" pitchFamily="18" charset="0"/>
                <a:sym typeface="DM Sans"/>
              </a:rPr>
              <a:t>Мәдениет – этнос пен географиялық ортаның өзара әрекеттесуінің нәтижесі болып табылады. Бір аймақтағы этностардың мәдениеті, сол жердің табиғи және климаттық жағдайларына бейімделіп, шаруашылық, өнер, архитектура сияқты салаларда айқын көрініс табады. Мысалы, суық аймақтардағы халықтардың киімдері жылы болса, шөлді жерлерде киім жеңіл әрі ашық келеді.</a:t>
            </a:r>
          </a:p>
        </p:txBody>
      </p:sp>
      <p:grpSp>
        <p:nvGrpSpPr>
          <p:cNvPr id="14" name="Group 14"/>
          <p:cNvGrpSpPr/>
          <p:nvPr/>
        </p:nvGrpSpPr>
        <p:grpSpPr>
          <a:xfrm>
            <a:off x="8856140" y="2137460"/>
            <a:ext cx="2650061" cy="814473"/>
            <a:chOff x="0" y="0"/>
            <a:chExt cx="1046938" cy="321767"/>
          </a:xfrm>
        </p:grpSpPr>
        <p:sp>
          <p:nvSpPr>
            <p:cNvPr id="15" name="Freeform 15"/>
            <p:cNvSpPr/>
            <p:nvPr/>
          </p:nvSpPr>
          <p:spPr>
            <a:xfrm>
              <a:off x="0" y="0"/>
              <a:ext cx="1046938" cy="321767"/>
            </a:xfrm>
            <a:custGeom>
              <a:avLst/>
              <a:gdLst/>
              <a:ahLst/>
              <a:cxnLst/>
              <a:rect l="l" t="t" r="r" b="b"/>
              <a:pathLst>
                <a:path w="1046938" h="321767">
                  <a:moveTo>
                    <a:pt x="0" y="0"/>
                  </a:moveTo>
                  <a:lnTo>
                    <a:pt x="1046938" y="0"/>
                  </a:lnTo>
                  <a:lnTo>
                    <a:pt x="1046938" y="321767"/>
                  </a:lnTo>
                  <a:lnTo>
                    <a:pt x="0" y="321767"/>
                  </a:lnTo>
                  <a:close/>
                </a:path>
              </a:pathLst>
            </a:custGeom>
            <a:solidFill>
              <a:srgbClr val="1A1A1A"/>
            </a:solidFill>
          </p:spPr>
          <p:txBody>
            <a:bodyPr/>
            <a:lstStyle/>
            <a:p>
              <a:endParaRPr lang="ru-RU"/>
            </a:p>
          </p:txBody>
        </p:sp>
        <p:sp>
          <p:nvSpPr>
            <p:cNvPr id="16" name="TextBox 16"/>
            <p:cNvSpPr txBox="1"/>
            <p:nvPr/>
          </p:nvSpPr>
          <p:spPr>
            <a:xfrm>
              <a:off x="0" y="-57150"/>
              <a:ext cx="1046938" cy="378917"/>
            </a:xfrm>
            <a:prstGeom prst="rect">
              <a:avLst/>
            </a:prstGeom>
            <a:solidFill>
              <a:schemeClr val="accent2">
                <a:lumMod val="40000"/>
                <a:lumOff val="60000"/>
              </a:schemeClr>
            </a:solidFill>
          </p:spPr>
          <p:txBody>
            <a:bodyPr lIns="33867" tIns="33867" rIns="33867" bIns="33867" rtlCol="0" anchor="ctr"/>
            <a:lstStyle/>
            <a:p>
              <a:pPr algn="ctr">
                <a:lnSpc>
                  <a:spcPts val="2743"/>
                </a:lnSpc>
                <a:spcBef>
                  <a:spcPct val="0"/>
                </a:spcBef>
              </a:pPr>
              <a:r>
                <a:rPr lang="en-US" sz="1600" b="1" spc="19" dirty="0">
                  <a:solidFill>
                    <a:srgbClr val="002060"/>
                  </a:solidFill>
                  <a:latin typeface="Times New Roman" panose="02020603050405020304" pitchFamily="18" charset="0"/>
                  <a:ea typeface="DM Sans Bold"/>
                  <a:cs typeface="Times New Roman" panose="02020603050405020304" pitchFamily="18" charset="0"/>
                  <a:sym typeface="DM Sans Bold"/>
                </a:rPr>
                <a:t>Географиялық аспектілер</a:t>
              </a:r>
            </a:p>
          </p:txBody>
        </p:sp>
      </p:grpSp>
      <p:sp>
        <p:nvSpPr>
          <p:cNvPr id="17" name="TextBox 17"/>
          <p:cNvSpPr txBox="1"/>
          <p:nvPr/>
        </p:nvSpPr>
        <p:spPr>
          <a:xfrm>
            <a:off x="8689109" y="3078933"/>
            <a:ext cx="3207421" cy="3462486"/>
          </a:xfrm>
          <a:prstGeom prst="rect">
            <a:avLst/>
          </a:prstGeom>
        </p:spPr>
        <p:txBody>
          <a:bodyPr wrap="square" lIns="0" tIns="0" rIns="0" bIns="0" rtlCol="0" anchor="t">
            <a:spAutoFit/>
          </a:bodyPr>
          <a:lstStyle/>
          <a:p>
            <a:pPr algn="ctr">
              <a:lnSpc>
                <a:spcPts val="1849"/>
              </a:lnSpc>
              <a:spcBef>
                <a:spcPct val="0"/>
              </a:spcBef>
            </a:pPr>
            <a:r>
              <a:rPr lang="en-US" sz="1600" spc="131" dirty="0">
                <a:solidFill>
                  <a:srgbClr val="002060"/>
                </a:solidFill>
                <a:latin typeface="Times New Roman" panose="02020603050405020304" pitchFamily="18" charset="0"/>
                <a:ea typeface="DM Sans"/>
                <a:cs typeface="Times New Roman" panose="02020603050405020304" pitchFamily="18" charset="0"/>
                <a:sym typeface="DM Sans"/>
              </a:rPr>
              <a:t>Географиялық аспектілер этностардың қоныстану аумағын, өмір сүру салтын және шаруашылық түрін анықтайды. Табиғи ресурстар мен ландшафт этносқа әсер етіп, олардың күнкөрісін, тамақтану дәстүрлерін және тұрғын үйлерін қалыптастырады. Мысалы, теңіз жағалауындағы халықтар балық шаруашылығымен айналысса, таулы аймақтарда мал шаруашылығы басым болады.</a:t>
            </a:r>
          </a:p>
        </p:txBody>
      </p:sp>
      <p:sp>
        <p:nvSpPr>
          <p:cNvPr id="18" name="Freeform 18"/>
          <p:cNvSpPr/>
          <p:nvPr/>
        </p:nvSpPr>
        <p:spPr>
          <a:xfrm>
            <a:off x="9653148" y="-3222500"/>
            <a:ext cx="5077705" cy="5210331"/>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sp>
        <p:nvSpPr>
          <p:cNvPr id="19" name="Freeform 19"/>
          <p:cNvSpPr/>
          <p:nvPr/>
        </p:nvSpPr>
        <p:spPr>
          <a:xfrm rot="-4176364">
            <a:off x="-3227011" y="4349777"/>
            <a:ext cx="5077705" cy="5210331"/>
          </a:xfrm>
          <a:custGeom>
            <a:avLst/>
            <a:gdLst/>
            <a:ahLst/>
            <a:cxnLst/>
            <a:rect l="l" t="t" r="r" b="b"/>
            <a:pathLst>
              <a:path w="7616557" h="7815497">
                <a:moveTo>
                  <a:pt x="0" y="0"/>
                </a:moveTo>
                <a:lnTo>
                  <a:pt x="7616557" y="0"/>
                </a:lnTo>
                <a:lnTo>
                  <a:pt x="7616557" y="7815497"/>
                </a:lnTo>
                <a:lnTo>
                  <a:pt x="0" y="78154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sp>
        <p:nvSpPr>
          <p:cNvPr id="20" name="TextBox 20"/>
          <p:cNvSpPr txBox="1"/>
          <p:nvPr/>
        </p:nvSpPr>
        <p:spPr>
          <a:xfrm>
            <a:off x="4181851" y="5749290"/>
            <a:ext cx="3786662" cy="853567"/>
          </a:xfrm>
          <a:prstGeom prst="rect">
            <a:avLst/>
          </a:prstGeom>
        </p:spPr>
        <p:txBody>
          <a:bodyPr lIns="0" tIns="0" rIns="0" bIns="0" rtlCol="0" anchor="t">
            <a:spAutoFit/>
          </a:bodyPr>
          <a:lstStyle/>
          <a:p>
            <a:pPr algn="ctr">
              <a:lnSpc>
                <a:spcPts val="1680"/>
              </a:lnSpc>
            </a:pPr>
            <a:r>
              <a:rPr lang="en-US" sz="1200" b="1" dirty="0">
                <a:solidFill>
                  <a:srgbClr val="002060"/>
                </a:solidFill>
                <a:latin typeface="Times New Roman" panose="02020603050405020304" pitchFamily="18" charset="0"/>
                <a:ea typeface="Open Sans Bold"/>
                <a:cs typeface="Times New Roman" panose="02020603050405020304" pitchFamily="18" charset="0"/>
                <a:sym typeface="Open Sans Bold"/>
              </a:rPr>
              <a:t>Бұл үш фактор тығыз байланыста болғандықтан, олар қоғамның өмір сүру формаларын, шаруашылығын және мәдениетін толықтырады және дамытады.</a:t>
            </a:r>
          </a:p>
        </p:txBody>
      </p:sp>
    </p:spTree>
    <p:extLst>
      <p:ext uri="{BB962C8B-B14F-4D97-AF65-F5344CB8AC3E}">
        <p14:creationId xmlns:p14="http://schemas.microsoft.com/office/powerpoint/2010/main" val="162335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019831" y="1237449"/>
            <a:ext cx="1351697" cy="2053683"/>
          </a:xfrm>
          <a:custGeom>
            <a:avLst/>
            <a:gdLst/>
            <a:ahLst/>
            <a:cxnLst/>
            <a:rect l="l" t="t" r="r" b="b"/>
            <a:pathLst>
              <a:path w="2027545" h="3080525">
                <a:moveTo>
                  <a:pt x="0" y="0"/>
                </a:moveTo>
                <a:lnTo>
                  <a:pt x="2027545" y="0"/>
                </a:lnTo>
                <a:lnTo>
                  <a:pt x="2027545" y="3080525"/>
                </a:lnTo>
                <a:lnTo>
                  <a:pt x="0" y="3080525"/>
                </a:lnTo>
                <a:lnTo>
                  <a:pt x="0" y="0"/>
                </a:lnTo>
                <a:close/>
              </a:path>
            </a:pathLst>
          </a:custGeom>
          <a:solidFill>
            <a:srgbClr val="00B0F0"/>
          </a:solidFill>
        </p:spPr>
        <p:txBody>
          <a:bodyPr/>
          <a:lstStyle/>
          <a:p>
            <a:endParaRPr lang="ru-RU"/>
          </a:p>
        </p:txBody>
      </p:sp>
      <p:sp>
        <p:nvSpPr>
          <p:cNvPr id="5" name="AutoShape 5"/>
          <p:cNvSpPr/>
          <p:nvPr/>
        </p:nvSpPr>
        <p:spPr>
          <a:xfrm flipV="1">
            <a:off x="162560" y="3660745"/>
            <a:ext cx="12029440" cy="3204"/>
          </a:xfrm>
          <a:prstGeom prst="line">
            <a:avLst/>
          </a:prstGeom>
          <a:ln w="38100" cap="flat">
            <a:solidFill>
              <a:srgbClr val="000000"/>
            </a:solidFill>
            <a:prstDash val="solid"/>
            <a:headEnd type="none" w="sm" len="sm"/>
            <a:tailEnd type="none" w="sm" len="sm"/>
          </a:ln>
        </p:spPr>
        <p:txBody>
          <a:bodyPr/>
          <a:lstStyle/>
          <a:p>
            <a:endParaRPr lang="ru-RU"/>
          </a:p>
        </p:txBody>
      </p:sp>
      <p:grpSp>
        <p:nvGrpSpPr>
          <p:cNvPr id="6" name="Group 6"/>
          <p:cNvGrpSpPr/>
          <p:nvPr/>
        </p:nvGrpSpPr>
        <p:grpSpPr>
          <a:xfrm>
            <a:off x="2360320" y="3479710"/>
            <a:ext cx="334055" cy="334055"/>
            <a:chOff x="0" y="0"/>
            <a:chExt cx="812800" cy="812800"/>
          </a:xfrm>
          <a:solidFill>
            <a:srgbClr val="00B0F0"/>
          </a:solidFill>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ru-RU"/>
            </a:p>
          </p:txBody>
        </p:sp>
        <p:sp>
          <p:nvSpPr>
            <p:cNvPr id="8" name="TextBox 8"/>
            <p:cNvSpPr txBox="1"/>
            <p:nvPr/>
          </p:nvSpPr>
          <p:spPr>
            <a:xfrm>
              <a:off x="76200" y="57150"/>
              <a:ext cx="660400" cy="679450"/>
            </a:xfrm>
            <a:prstGeom prst="rect">
              <a:avLst/>
            </a:prstGeom>
            <a:grpFill/>
          </p:spPr>
          <p:txBody>
            <a:bodyPr lIns="33867" tIns="33867" rIns="33867" bIns="33867" rtlCol="0" anchor="ctr"/>
            <a:lstStyle/>
            <a:p>
              <a:pPr algn="ctr">
                <a:lnSpc>
                  <a:spcPts val="1906"/>
                </a:lnSpc>
              </a:pPr>
              <a:endParaRPr sz="1200" dirty="0"/>
            </a:p>
          </p:txBody>
        </p:sp>
      </p:grpSp>
      <p:sp>
        <p:nvSpPr>
          <p:cNvPr id="9" name="TextBox 9"/>
          <p:cNvSpPr txBox="1"/>
          <p:nvPr/>
        </p:nvSpPr>
        <p:spPr>
          <a:xfrm>
            <a:off x="1459173" y="4053242"/>
            <a:ext cx="2136351" cy="2180084"/>
          </a:xfrm>
          <a:prstGeom prst="rect">
            <a:avLst/>
          </a:prstGeom>
        </p:spPr>
        <p:txBody>
          <a:bodyPr lIns="0" tIns="0" rIns="0" bIns="0" rtlCol="0" anchor="t">
            <a:spAutoFit/>
          </a:bodyPr>
          <a:lstStyle/>
          <a:p>
            <a:pPr algn="ctr">
              <a:lnSpc>
                <a:spcPts val="1697"/>
              </a:lnSpc>
            </a:pPr>
            <a:r>
              <a:rPr lang="en-US" sz="1400" spc="120" dirty="0">
                <a:solidFill>
                  <a:srgbClr val="002060"/>
                </a:solidFill>
                <a:latin typeface="Times New Roman" panose="02020603050405020304" pitchFamily="18" charset="0"/>
                <a:ea typeface="DM Sans"/>
                <a:cs typeface="Times New Roman" panose="02020603050405020304" pitchFamily="18" charset="0"/>
                <a:sym typeface="DM Sans"/>
              </a:rPr>
              <a:t>Бұл аймақтарда бір этнос немесе этникалық топ басымдылыққа ие. Олардың мәдениеті, тілі, дәстүрлері аймақта айқын көрінеді және сол этностың тарихи отаны болуы мүмкін.</a:t>
            </a:r>
          </a:p>
        </p:txBody>
      </p:sp>
      <p:sp>
        <p:nvSpPr>
          <p:cNvPr id="11" name="Freeform 11"/>
          <p:cNvSpPr/>
          <p:nvPr/>
        </p:nvSpPr>
        <p:spPr>
          <a:xfrm>
            <a:off x="4178337" y="1280433"/>
            <a:ext cx="1351697" cy="2053683"/>
          </a:xfrm>
          <a:custGeom>
            <a:avLst/>
            <a:gdLst/>
            <a:ahLst/>
            <a:cxnLst/>
            <a:rect l="l" t="t" r="r" b="b"/>
            <a:pathLst>
              <a:path w="2027545" h="3080525">
                <a:moveTo>
                  <a:pt x="0" y="0"/>
                </a:moveTo>
                <a:lnTo>
                  <a:pt x="2027546" y="0"/>
                </a:lnTo>
                <a:lnTo>
                  <a:pt x="2027546" y="3080525"/>
                </a:lnTo>
                <a:lnTo>
                  <a:pt x="0" y="3080525"/>
                </a:lnTo>
                <a:lnTo>
                  <a:pt x="0" y="0"/>
                </a:lnTo>
                <a:close/>
              </a:path>
            </a:pathLst>
          </a:custGeom>
          <a:solidFill>
            <a:srgbClr val="00B0F0"/>
          </a:solidFill>
        </p:spPr>
        <p:txBody>
          <a:bodyPr/>
          <a:lstStyle/>
          <a:p>
            <a:endParaRPr lang="ru-RU"/>
          </a:p>
        </p:txBody>
      </p:sp>
      <p:grpSp>
        <p:nvGrpSpPr>
          <p:cNvPr id="12" name="Group 12"/>
          <p:cNvGrpSpPr/>
          <p:nvPr/>
        </p:nvGrpSpPr>
        <p:grpSpPr>
          <a:xfrm>
            <a:off x="4687158" y="3493717"/>
            <a:ext cx="334055" cy="334055"/>
            <a:chOff x="0" y="0"/>
            <a:chExt cx="812800" cy="812800"/>
          </a:xfrm>
          <a:solidFill>
            <a:srgbClr val="00B0F0"/>
          </a:solidFill>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ru-RU"/>
            </a:p>
          </p:txBody>
        </p:sp>
        <p:sp>
          <p:nvSpPr>
            <p:cNvPr id="14" name="TextBox 14"/>
            <p:cNvSpPr txBox="1"/>
            <p:nvPr/>
          </p:nvSpPr>
          <p:spPr>
            <a:xfrm>
              <a:off x="76200" y="57150"/>
              <a:ext cx="660400" cy="679450"/>
            </a:xfrm>
            <a:prstGeom prst="rect">
              <a:avLst/>
            </a:prstGeom>
            <a:grpFill/>
          </p:spPr>
          <p:txBody>
            <a:bodyPr lIns="33867" tIns="33867" rIns="33867" bIns="33867" rtlCol="0" anchor="ctr"/>
            <a:lstStyle/>
            <a:p>
              <a:pPr algn="ctr">
                <a:lnSpc>
                  <a:spcPts val="1906"/>
                </a:lnSpc>
              </a:pPr>
              <a:endParaRPr sz="1200" dirty="0"/>
            </a:p>
          </p:txBody>
        </p:sp>
      </p:grpSp>
      <p:sp>
        <p:nvSpPr>
          <p:cNvPr id="15" name="TextBox 15"/>
          <p:cNvSpPr txBox="1"/>
          <p:nvPr/>
        </p:nvSpPr>
        <p:spPr>
          <a:xfrm>
            <a:off x="4178337" y="1610267"/>
            <a:ext cx="1351697" cy="730969"/>
          </a:xfrm>
          <a:prstGeom prst="rect">
            <a:avLst/>
          </a:prstGeom>
        </p:spPr>
        <p:txBody>
          <a:bodyPr lIns="0" tIns="0" rIns="0" bIns="0" rtlCol="0" anchor="t">
            <a:spAutoFit/>
          </a:bodyPr>
          <a:lstStyle/>
          <a:p>
            <a:pPr algn="ctr">
              <a:lnSpc>
                <a:spcPts val="1931"/>
              </a:lnSpc>
            </a:pPr>
            <a:r>
              <a:rPr lang="en-US" sz="1400" b="1" spc="137" dirty="0">
                <a:solidFill>
                  <a:srgbClr val="002060"/>
                </a:solidFill>
                <a:latin typeface="Times New Roman" panose="02020603050405020304" pitchFamily="18" charset="0"/>
                <a:ea typeface="DM Sans Bold"/>
                <a:cs typeface="Times New Roman" panose="02020603050405020304" pitchFamily="18" charset="0"/>
                <a:sym typeface="DM Sans Bold"/>
              </a:rPr>
              <a:t>Аралас этникалық аймақтар</a:t>
            </a:r>
          </a:p>
        </p:txBody>
      </p:sp>
      <p:sp>
        <p:nvSpPr>
          <p:cNvPr id="16" name="Freeform 16"/>
          <p:cNvSpPr/>
          <p:nvPr/>
        </p:nvSpPr>
        <p:spPr>
          <a:xfrm>
            <a:off x="6505375" y="1280433"/>
            <a:ext cx="1351697" cy="2053683"/>
          </a:xfrm>
          <a:custGeom>
            <a:avLst/>
            <a:gdLst/>
            <a:ahLst/>
            <a:cxnLst/>
            <a:rect l="l" t="t" r="r" b="b"/>
            <a:pathLst>
              <a:path w="2027545" h="3080525">
                <a:moveTo>
                  <a:pt x="0" y="0"/>
                </a:moveTo>
                <a:lnTo>
                  <a:pt x="2027546" y="0"/>
                </a:lnTo>
                <a:lnTo>
                  <a:pt x="2027546" y="3080525"/>
                </a:lnTo>
                <a:lnTo>
                  <a:pt x="0" y="3080525"/>
                </a:lnTo>
                <a:lnTo>
                  <a:pt x="0" y="0"/>
                </a:lnTo>
                <a:close/>
              </a:path>
            </a:pathLst>
          </a:custGeom>
          <a:solidFill>
            <a:srgbClr val="00B0F0"/>
          </a:solidFill>
        </p:spPr>
        <p:txBody>
          <a:bodyPr/>
          <a:lstStyle/>
          <a:p>
            <a:endParaRPr lang="ru-RU"/>
          </a:p>
        </p:txBody>
      </p:sp>
      <p:grpSp>
        <p:nvGrpSpPr>
          <p:cNvPr id="17" name="Group 17"/>
          <p:cNvGrpSpPr/>
          <p:nvPr/>
        </p:nvGrpSpPr>
        <p:grpSpPr>
          <a:xfrm>
            <a:off x="7014196" y="3493717"/>
            <a:ext cx="334055" cy="334055"/>
            <a:chOff x="0" y="0"/>
            <a:chExt cx="812800" cy="812800"/>
          </a:xfrm>
          <a:solidFill>
            <a:srgbClr val="00B0F0"/>
          </a:solidFill>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ru-RU"/>
            </a:p>
          </p:txBody>
        </p:sp>
        <p:sp>
          <p:nvSpPr>
            <p:cNvPr id="19" name="TextBox 19"/>
            <p:cNvSpPr txBox="1"/>
            <p:nvPr/>
          </p:nvSpPr>
          <p:spPr>
            <a:xfrm>
              <a:off x="76200" y="57150"/>
              <a:ext cx="660400" cy="679450"/>
            </a:xfrm>
            <a:prstGeom prst="rect">
              <a:avLst/>
            </a:prstGeom>
            <a:grpFill/>
          </p:spPr>
          <p:txBody>
            <a:bodyPr lIns="33867" tIns="33867" rIns="33867" bIns="33867" rtlCol="0" anchor="ctr"/>
            <a:lstStyle/>
            <a:p>
              <a:pPr algn="ctr">
                <a:lnSpc>
                  <a:spcPts val="1906"/>
                </a:lnSpc>
              </a:pPr>
              <a:endParaRPr sz="1200" dirty="0"/>
            </a:p>
          </p:txBody>
        </p:sp>
      </p:grpSp>
      <p:sp>
        <p:nvSpPr>
          <p:cNvPr id="20" name="TextBox 20"/>
          <p:cNvSpPr txBox="1"/>
          <p:nvPr/>
        </p:nvSpPr>
        <p:spPr>
          <a:xfrm>
            <a:off x="6505375" y="1610266"/>
            <a:ext cx="1351697" cy="654025"/>
          </a:xfrm>
          <a:prstGeom prst="rect">
            <a:avLst/>
          </a:prstGeom>
        </p:spPr>
        <p:txBody>
          <a:bodyPr lIns="0" tIns="0" rIns="0" bIns="0" rtlCol="0" anchor="t">
            <a:spAutoFit/>
          </a:bodyPr>
          <a:lstStyle/>
          <a:p>
            <a:pPr algn="ctr">
              <a:lnSpc>
                <a:spcPts val="1747"/>
              </a:lnSpc>
            </a:pPr>
            <a:r>
              <a:rPr lang="en-US" sz="1400" b="1" spc="124" dirty="0">
                <a:solidFill>
                  <a:srgbClr val="002060"/>
                </a:solidFill>
                <a:latin typeface="Times New Roman" panose="02020603050405020304" pitchFamily="18" charset="0"/>
                <a:ea typeface="DM Sans Bold"/>
                <a:cs typeface="Times New Roman" panose="02020603050405020304" pitchFamily="18" charset="0"/>
                <a:sym typeface="DM Sans Bold"/>
              </a:rPr>
              <a:t>Шекаралық этномәдени аймақтар</a:t>
            </a:r>
          </a:p>
        </p:txBody>
      </p:sp>
      <p:sp>
        <p:nvSpPr>
          <p:cNvPr id="21" name="Freeform 21"/>
          <p:cNvSpPr/>
          <p:nvPr/>
        </p:nvSpPr>
        <p:spPr>
          <a:xfrm>
            <a:off x="8832413" y="1280433"/>
            <a:ext cx="1351697" cy="2053683"/>
          </a:xfrm>
          <a:custGeom>
            <a:avLst/>
            <a:gdLst/>
            <a:ahLst/>
            <a:cxnLst/>
            <a:rect l="l" t="t" r="r" b="b"/>
            <a:pathLst>
              <a:path w="2027545" h="3080525">
                <a:moveTo>
                  <a:pt x="0" y="0"/>
                </a:moveTo>
                <a:lnTo>
                  <a:pt x="2027546" y="0"/>
                </a:lnTo>
                <a:lnTo>
                  <a:pt x="2027546" y="3080525"/>
                </a:lnTo>
                <a:lnTo>
                  <a:pt x="0" y="3080525"/>
                </a:lnTo>
                <a:lnTo>
                  <a:pt x="0" y="0"/>
                </a:lnTo>
                <a:close/>
              </a:path>
            </a:pathLst>
          </a:custGeom>
          <a:solidFill>
            <a:srgbClr val="00B0F0"/>
          </a:solidFill>
        </p:spPr>
        <p:txBody>
          <a:bodyPr/>
          <a:lstStyle/>
          <a:p>
            <a:endParaRPr lang="ru-RU"/>
          </a:p>
        </p:txBody>
      </p:sp>
      <p:grpSp>
        <p:nvGrpSpPr>
          <p:cNvPr id="22" name="Group 22"/>
          <p:cNvGrpSpPr/>
          <p:nvPr/>
        </p:nvGrpSpPr>
        <p:grpSpPr>
          <a:xfrm>
            <a:off x="9341234" y="3493717"/>
            <a:ext cx="334055" cy="334055"/>
            <a:chOff x="0" y="0"/>
            <a:chExt cx="812800" cy="812800"/>
          </a:xfrm>
          <a:solidFill>
            <a:srgbClr val="00B0F0"/>
          </a:solidFill>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ru-RU"/>
            </a:p>
          </p:txBody>
        </p:sp>
        <p:sp>
          <p:nvSpPr>
            <p:cNvPr id="24" name="TextBox 24"/>
            <p:cNvSpPr txBox="1"/>
            <p:nvPr/>
          </p:nvSpPr>
          <p:spPr>
            <a:xfrm>
              <a:off x="76200" y="57150"/>
              <a:ext cx="660400" cy="679450"/>
            </a:xfrm>
            <a:prstGeom prst="rect">
              <a:avLst/>
            </a:prstGeom>
            <a:grpFill/>
          </p:spPr>
          <p:txBody>
            <a:bodyPr lIns="33867" tIns="33867" rIns="33867" bIns="33867" rtlCol="0" anchor="ctr"/>
            <a:lstStyle/>
            <a:p>
              <a:pPr algn="ctr">
                <a:lnSpc>
                  <a:spcPts val="1906"/>
                </a:lnSpc>
              </a:pPr>
              <a:endParaRPr sz="1200" dirty="0"/>
            </a:p>
          </p:txBody>
        </p:sp>
      </p:grpSp>
      <p:sp>
        <p:nvSpPr>
          <p:cNvPr id="25" name="TextBox 25"/>
          <p:cNvSpPr txBox="1"/>
          <p:nvPr/>
        </p:nvSpPr>
        <p:spPr>
          <a:xfrm>
            <a:off x="8797546" y="1718514"/>
            <a:ext cx="1421433" cy="577081"/>
          </a:xfrm>
          <a:prstGeom prst="rect">
            <a:avLst/>
          </a:prstGeom>
        </p:spPr>
        <p:txBody>
          <a:bodyPr lIns="0" tIns="0" rIns="0" bIns="0" rtlCol="0" anchor="t">
            <a:spAutoFit/>
          </a:bodyPr>
          <a:lstStyle/>
          <a:p>
            <a:pPr algn="ctr">
              <a:lnSpc>
                <a:spcPts val="1451"/>
              </a:lnSpc>
            </a:pPr>
            <a:r>
              <a:rPr lang="en-US" sz="1400" b="1" spc="103" dirty="0">
                <a:solidFill>
                  <a:srgbClr val="002060"/>
                </a:solidFill>
                <a:latin typeface="Times New Roman" panose="02020603050405020304" pitchFamily="18" charset="0"/>
                <a:ea typeface="DM Sans Bold"/>
                <a:cs typeface="Times New Roman" panose="02020603050405020304" pitchFamily="18" charset="0"/>
                <a:sym typeface="DM Sans Bold"/>
              </a:rPr>
              <a:t>Диаспоралық этномәдени аймақтар</a:t>
            </a:r>
          </a:p>
        </p:txBody>
      </p:sp>
      <p:sp>
        <p:nvSpPr>
          <p:cNvPr id="26" name="TextBox 26"/>
          <p:cNvSpPr txBox="1"/>
          <p:nvPr/>
        </p:nvSpPr>
        <p:spPr>
          <a:xfrm>
            <a:off x="3920402" y="4022401"/>
            <a:ext cx="2060463" cy="2462213"/>
          </a:xfrm>
          <a:prstGeom prst="rect">
            <a:avLst/>
          </a:prstGeom>
        </p:spPr>
        <p:txBody>
          <a:bodyPr lIns="0" tIns="0" rIns="0" bIns="0" rtlCol="0" anchor="t">
            <a:spAutoFit/>
          </a:bodyPr>
          <a:lstStyle/>
          <a:p>
            <a:pPr algn="ctr">
              <a:lnSpc>
                <a:spcPts val="1636"/>
              </a:lnSpc>
            </a:pPr>
            <a:r>
              <a:rPr lang="en-US" sz="1400" spc="116" dirty="0">
                <a:solidFill>
                  <a:srgbClr val="002060"/>
                </a:solidFill>
                <a:latin typeface="Times New Roman" panose="02020603050405020304" pitchFamily="18" charset="0"/>
                <a:ea typeface="DM Sans"/>
                <a:cs typeface="Times New Roman" panose="02020603050405020304" pitchFamily="18" charset="0"/>
                <a:sym typeface="DM Sans"/>
              </a:rPr>
              <a:t>Бұл аймақтарда бірнеше этникалық топтар бір-бірімен қатар өмір сүреді. Әрбір этнос өзінің мәдениеті мен дәстүрін сақтап қалуға тырысады, бірақ мәдениеттердің араласуы және өзара әсері айқын байқалады.</a:t>
            </a:r>
          </a:p>
        </p:txBody>
      </p:sp>
      <p:sp>
        <p:nvSpPr>
          <p:cNvPr id="27" name="TextBox 27"/>
          <p:cNvSpPr txBox="1"/>
          <p:nvPr/>
        </p:nvSpPr>
        <p:spPr>
          <a:xfrm>
            <a:off x="6304439" y="4028751"/>
            <a:ext cx="2135647" cy="2693045"/>
          </a:xfrm>
          <a:prstGeom prst="rect">
            <a:avLst/>
          </a:prstGeom>
        </p:spPr>
        <p:txBody>
          <a:bodyPr wrap="square" lIns="0" tIns="0" rIns="0" bIns="0" rtlCol="0" anchor="t">
            <a:spAutoFit/>
          </a:bodyPr>
          <a:lstStyle/>
          <a:p>
            <a:pPr algn="ctr">
              <a:lnSpc>
                <a:spcPts val="1393"/>
              </a:lnSpc>
            </a:pPr>
            <a:r>
              <a:rPr lang="en-US" sz="1400" spc="99" dirty="0">
                <a:solidFill>
                  <a:srgbClr val="002060"/>
                </a:solidFill>
                <a:latin typeface="Times New Roman" panose="02020603050405020304" pitchFamily="18" charset="0"/>
                <a:ea typeface="DM Sans"/>
                <a:cs typeface="Times New Roman" panose="02020603050405020304" pitchFamily="18" charset="0"/>
                <a:sym typeface="DM Sans"/>
              </a:rPr>
              <a:t>Шекаралық аймақтар – көрші мемлекеттермен немесе халықтармен тікелей шекаралас орналасқан, әртүрлі этностар мен мәдениеттердің байланысы мен әсері айқын байқалатын аймақтар. Бұл аймақтарда мәдени алмасу белсенді жүріп, этникалық және мәдени ерекшеліктерді сақтау қиын болуы мүмкін.</a:t>
            </a:r>
          </a:p>
        </p:txBody>
      </p:sp>
      <p:sp>
        <p:nvSpPr>
          <p:cNvPr id="28" name="TextBox 28"/>
          <p:cNvSpPr txBox="1"/>
          <p:nvPr/>
        </p:nvSpPr>
        <p:spPr>
          <a:xfrm>
            <a:off x="8630399" y="4038989"/>
            <a:ext cx="2718287" cy="2398092"/>
          </a:xfrm>
          <a:prstGeom prst="rect">
            <a:avLst/>
          </a:prstGeom>
        </p:spPr>
        <p:txBody>
          <a:bodyPr wrap="square" lIns="0" tIns="0" rIns="0" bIns="0" rtlCol="0" anchor="t">
            <a:spAutoFit/>
          </a:bodyPr>
          <a:lstStyle/>
          <a:p>
            <a:pPr algn="ctr">
              <a:lnSpc>
                <a:spcPts val="1697"/>
              </a:lnSpc>
            </a:pPr>
            <a:r>
              <a:rPr lang="en-US" sz="1400" spc="120" dirty="0">
                <a:solidFill>
                  <a:srgbClr val="002060"/>
                </a:solidFill>
                <a:latin typeface="Times New Roman" panose="02020603050405020304" pitchFamily="18" charset="0"/>
                <a:ea typeface="DM Sans"/>
                <a:cs typeface="Times New Roman" panose="02020603050405020304" pitchFamily="18" charset="0"/>
                <a:sym typeface="DM Sans"/>
              </a:rPr>
              <a:t>Бұл аймақтарда белгілі бір этнос өз тарихи отанынан тысқары қоныстанған, яғни диаспора ретінде қалыптасқан. Мұндай аймақтарда этнос өзінің мәдениетін, тілін және дәстүрлерін сақтап қалуға ұмтылады, бірақ басқа халықтардың мәдени ықпалында болуы мүмкін.</a:t>
            </a:r>
          </a:p>
        </p:txBody>
      </p:sp>
      <p:sp>
        <p:nvSpPr>
          <p:cNvPr id="35" name="TextBox 10"/>
          <p:cNvSpPr txBox="1"/>
          <p:nvPr/>
        </p:nvSpPr>
        <p:spPr>
          <a:xfrm>
            <a:off x="1991911" y="1729342"/>
            <a:ext cx="1413099" cy="654025"/>
          </a:xfrm>
          <a:prstGeom prst="rect">
            <a:avLst/>
          </a:prstGeom>
        </p:spPr>
        <p:txBody>
          <a:bodyPr wrap="square" lIns="0" tIns="0" rIns="0" bIns="0" rtlCol="0" anchor="t">
            <a:spAutoFit/>
          </a:bodyPr>
          <a:lstStyle/>
          <a:p>
            <a:pPr algn="ctr">
              <a:lnSpc>
                <a:spcPts val="1747"/>
              </a:lnSpc>
            </a:pPr>
            <a:r>
              <a:rPr lang="en-US" sz="1400" b="1" spc="124" dirty="0">
                <a:solidFill>
                  <a:srgbClr val="002060"/>
                </a:solidFill>
                <a:latin typeface="Times New Roman" panose="02020603050405020304" pitchFamily="18" charset="0"/>
                <a:ea typeface="DM Sans Bold"/>
                <a:cs typeface="Times New Roman" panose="02020603050405020304" pitchFamily="18" charset="0"/>
                <a:sym typeface="DM Sans Bold"/>
              </a:rPr>
              <a:t>Ұлттық-этникалық аймақтар</a:t>
            </a:r>
          </a:p>
        </p:txBody>
      </p:sp>
      <p:sp>
        <p:nvSpPr>
          <p:cNvPr id="36" name="TextBox 30"/>
          <p:cNvSpPr txBox="1"/>
          <p:nvPr/>
        </p:nvSpPr>
        <p:spPr>
          <a:xfrm>
            <a:off x="2793954" y="250815"/>
            <a:ext cx="10277796" cy="406330"/>
          </a:xfrm>
          <a:prstGeom prst="rect">
            <a:avLst/>
          </a:prstGeom>
        </p:spPr>
        <p:txBody>
          <a:bodyPr wrap="square" lIns="0" tIns="0" rIns="0" bIns="0" rtlCol="0" anchor="t">
            <a:spAutoFit/>
          </a:bodyPr>
          <a:lstStyle/>
          <a:p>
            <a:pPr>
              <a:lnSpc>
                <a:spcPts val="3588"/>
              </a:lnSpc>
            </a:pPr>
            <a:r>
              <a:rPr lang="en-US" sz="2000" b="1" spc="255" dirty="0">
                <a:solidFill>
                  <a:srgbClr val="002060"/>
                </a:solidFill>
                <a:latin typeface="Times New Roman" panose="02020603050405020304" pitchFamily="18" charset="0"/>
                <a:ea typeface="Oswald Bold"/>
                <a:cs typeface="Times New Roman" panose="02020603050405020304" pitchFamily="18" charset="0"/>
                <a:sym typeface="Oswald Bold"/>
              </a:rPr>
              <a:t>ЭТНОМӘДЕНИ АЙМАҚТАРДЫҢ ТҮРЛЕРІ</a:t>
            </a:r>
          </a:p>
        </p:txBody>
      </p:sp>
    </p:spTree>
    <p:extLst>
      <p:ext uri="{BB962C8B-B14F-4D97-AF65-F5344CB8AC3E}">
        <p14:creationId xmlns:p14="http://schemas.microsoft.com/office/powerpoint/2010/main" val="304416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ru-RU"/>
          </a:p>
        </p:txBody>
      </p:sp>
      <p:sp>
        <p:nvSpPr>
          <p:cNvPr id="3" name="Freeform 3"/>
          <p:cNvSpPr/>
          <p:nvPr/>
        </p:nvSpPr>
        <p:spPr>
          <a:xfrm>
            <a:off x="1852804" y="1280433"/>
            <a:ext cx="1351697" cy="2053683"/>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sp>
        <p:nvSpPr>
          <p:cNvPr id="4" name="Freeform 4"/>
          <p:cNvSpPr/>
          <p:nvPr/>
        </p:nvSpPr>
        <p:spPr>
          <a:xfrm rot="2035253">
            <a:off x="10220745" y="3211659"/>
            <a:ext cx="5223385" cy="7292683"/>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u-RU"/>
          </a:p>
        </p:txBody>
      </p:sp>
      <p:sp>
        <p:nvSpPr>
          <p:cNvPr id="5" name="AutoShape 5"/>
          <p:cNvSpPr/>
          <p:nvPr/>
        </p:nvSpPr>
        <p:spPr>
          <a:xfrm>
            <a:off x="0" y="3660744"/>
            <a:ext cx="12080240" cy="78645"/>
          </a:xfrm>
          <a:prstGeom prst="line">
            <a:avLst/>
          </a:prstGeom>
          <a:ln w="38100" cap="flat">
            <a:solidFill>
              <a:srgbClr val="000000"/>
            </a:solidFill>
            <a:prstDash val="solid"/>
            <a:headEnd type="none" w="sm" len="sm"/>
            <a:tailEnd type="none" w="sm" len="sm"/>
          </a:ln>
        </p:spPr>
        <p:txBody>
          <a:bodyPr/>
          <a:lstStyle/>
          <a:p>
            <a:endParaRPr lang="ru-RU"/>
          </a:p>
        </p:txBody>
      </p:sp>
      <p:grpSp>
        <p:nvGrpSpPr>
          <p:cNvPr id="6" name="Group 6"/>
          <p:cNvGrpSpPr/>
          <p:nvPr/>
        </p:nvGrpSpPr>
        <p:grpSpPr>
          <a:xfrm>
            <a:off x="2361625" y="3493717"/>
            <a:ext cx="334055" cy="33405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A46B"/>
            </a:solidFill>
          </p:spPr>
          <p:txBody>
            <a:bodyPr/>
            <a:lstStyle/>
            <a:p>
              <a:endParaRPr lang="ru-RU"/>
            </a:p>
          </p:txBody>
        </p:sp>
        <p:sp>
          <p:nvSpPr>
            <p:cNvPr id="8" name="TextBox 8"/>
            <p:cNvSpPr txBox="1"/>
            <p:nvPr/>
          </p:nvSpPr>
          <p:spPr>
            <a:xfrm>
              <a:off x="76200" y="57150"/>
              <a:ext cx="660400" cy="679450"/>
            </a:xfrm>
            <a:prstGeom prst="rect">
              <a:avLst/>
            </a:prstGeom>
          </p:spPr>
          <p:txBody>
            <a:bodyPr lIns="33867" tIns="33867" rIns="33867" bIns="33867" rtlCol="0" anchor="ctr"/>
            <a:lstStyle/>
            <a:p>
              <a:pPr algn="ctr">
                <a:lnSpc>
                  <a:spcPts val="1906"/>
                </a:lnSpc>
              </a:pPr>
              <a:endParaRPr sz="1200" dirty="0"/>
            </a:p>
          </p:txBody>
        </p:sp>
      </p:grpSp>
      <p:sp>
        <p:nvSpPr>
          <p:cNvPr id="9" name="TextBox 9"/>
          <p:cNvSpPr txBox="1"/>
          <p:nvPr/>
        </p:nvSpPr>
        <p:spPr>
          <a:xfrm>
            <a:off x="1342207" y="3942073"/>
            <a:ext cx="2372891" cy="2436564"/>
          </a:xfrm>
          <a:prstGeom prst="rect">
            <a:avLst/>
          </a:prstGeom>
        </p:spPr>
        <p:txBody>
          <a:bodyPr lIns="0" tIns="0" rIns="0" bIns="0" rtlCol="0" anchor="t">
            <a:spAutoFit/>
          </a:bodyPr>
          <a:lstStyle/>
          <a:p>
            <a:pPr algn="ctr">
              <a:lnSpc>
                <a:spcPts val="1885"/>
              </a:lnSpc>
            </a:pPr>
            <a:r>
              <a:rPr lang="en-US" sz="1365" spc="133" dirty="0">
                <a:solidFill>
                  <a:srgbClr val="002060"/>
                </a:solidFill>
                <a:latin typeface="Times New Roman" panose="02020603050405020304" pitchFamily="18" charset="0"/>
                <a:ea typeface="DM Sans"/>
                <a:cs typeface="Times New Roman" panose="02020603050405020304" pitchFamily="18" charset="0"/>
                <a:sym typeface="DM Sans"/>
              </a:rPr>
              <a:t>Бұл этномәдени аймақтар белгілі бір этностың өзіндік саяси немесе мәдени автономиясы бар өңірлерде орналасқан. Автономия этникалық топқа өз мәдениетін, тілін және ұлттық дәстүрлерін еркін дамытуға мүмкіндік береді.</a:t>
            </a:r>
          </a:p>
        </p:txBody>
      </p:sp>
      <p:sp>
        <p:nvSpPr>
          <p:cNvPr id="10" name="TextBox 10"/>
          <p:cNvSpPr txBox="1"/>
          <p:nvPr/>
        </p:nvSpPr>
        <p:spPr>
          <a:xfrm>
            <a:off x="1852804" y="1610266"/>
            <a:ext cx="1351697" cy="654025"/>
          </a:xfrm>
          <a:prstGeom prst="rect">
            <a:avLst/>
          </a:prstGeom>
        </p:spPr>
        <p:txBody>
          <a:bodyPr lIns="0" tIns="0" rIns="0" bIns="0" rtlCol="0" anchor="t">
            <a:spAutoFit/>
          </a:bodyPr>
          <a:lstStyle/>
          <a:p>
            <a:pPr algn="ctr">
              <a:lnSpc>
                <a:spcPts val="1747"/>
              </a:lnSpc>
            </a:pPr>
            <a:r>
              <a:rPr lang="en-US" sz="1266" b="1" spc="124" dirty="0">
                <a:solidFill>
                  <a:srgbClr val="002060"/>
                </a:solidFill>
                <a:latin typeface="Times New Roman" panose="02020603050405020304" pitchFamily="18" charset="0"/>
                <a:ea typeface="DM Sans Bold"/>
                <a:cs typeface="Times New Roman" panose="02020603050405020304" pitchFamily="18" charset="0"/>
                <a:sym typeface="DM Sans Bold"/>
              </a:rPr>
              <a:t> Автономды этномәдени аймақтар</a:t>
            </a:r>
          </a:p>
        </p:txBody>
      </p:sp>
      <p:sp>
        <p:nvSpPr>
          <p:cNvPr id="11" name="Freeform 11"/>
          <p:cNvSpPr/>
          <p:nvPr/>
        </p:nvSpPr>
        <p:spPr>
          <a:xfrm>
            <a:off x="4178337" y="1280433"/>
            <a:ext cx="1351697" cy="2053683"/>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grpSp>
        <p:nvGrpSpPr>
          <p:cNvPr id="12" name="Group 12"/>
          <p:cNvGrpSpPr/>
          <p:nvPr/>
        </p:nvGrpSpPr>
        <p:grpSpPr>
          <a:xfrm>
            <a:off x="4687158" y="3493717"/>
            <a:ext cx="334055" cy="33405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763F"/>
            </a:solidFill>
          </p:spPr>
          <p:txBody>
            <a:bodyPr/>
            <a:lstStyle/>
            <a:p>
              <a:endParaRPr lang="ru-RU"/>
            </a:p>
          </p:txBody>
        </p:sp>
        <p:sp>
          <p:nvSpPr>
            <p:cNvPr id="14" name="TextBox 14"/>
            <p:cNvSpPr txBox="1"/>
            <p:nvPr/>
          </p:nvSpPr>
          <p:spPr>
            <a:xfrm>
              <a:off x="76200" y="57150"/>
              <a:ext cx="660400" cy="679450"/>
            </a:xfrm>
            <a:prstGeom prst="rect">
              <a:avLst/>
            </a:prstGeom>
          </p:spPr>
          <p:txBody>
            <a:bodyPr lIns="33867" tIns="33867" rIns="33867" bIns="33867" rtlCol="0" anchor="ctr"/>
            <a:lstStyle/>
            <a:p>
              <a:pPr algn="ctr">
                <a:lnSpc>
                  <a:spcPts val="1906"/>
                </a:lnSpc>
              </a:pPr>
              <a:endParaRPr sz="1200" dirty="0"/>
            </a:p>
          </p:txBody>
        </p:sp>
      </p:grpSp>
      <p:sp>
        <p:nvSpPr>
          <p:cNvPr id="15" name="TextBox 15"/>
          <p:cNvSpPr txBox="1"/>
          <p:nvPr/>
        </p:nvSpPr>
        <p:spPr>
          <a:xfrm>
            <a:off x="4178337" y="1616617"/>
            <a:ext cx="1351697" cy="615553"/>
          </a:xfrm>
          <a:prstGeom prst="rect">
            <a:avLst/>
          </a:prstGeom>
        </p:spPr>
        <p:txBody>
          <a:bodyPr lIns="0" tIns="0" rIns="0" bIns="0" rtlCol="0" anchor="t">
            <a:spAutoFit/>
          </a:bodyPr>
          <a:lstStyle/>
          <a:p>
            <a:pPr algn="ctr">
              <a:lnSpc>
                <a:spcPts val="1564"/>
              </a:lnSpc>
            </a:pPr>
            <a:r>
              <a:rPr lang="en-US" sz="1133" b="1" spc="111" dirty="0">
                <a:solidFill>
                  <a:srgbClr val="002060"/>
                </a:solidFill>
                <a:latin typeface="Times New Roman" panose="02020603050405020304" pitchFamily="18" charset="0"/>
                <a:ea typeface="DM Sans Bold"/>
                <a:cs typeface="Times New Roman" panose="02020603050405020304" pitchFamily="18" charset="0"/>
                <a:sym typeface="DM Sans Bold"/>
              </a:rPr>
              <a:t>Тарихи-мәдени этномәдени аймақтар</a:t>
            </a:r>
          </a:p>
        </p:txBody>
      </p:sp>
      <p:sp>
        <p:nvSpPr>
          <p:cNvPr id="16" name="Freeform 16"/>
          <p:cNvSpPr/>
          <p:nvPr/>
        </p:nvSpPr>
        <p:spPr>
          <a:xfrm>
            <a:off x="6505375" y="1280433"/>
            <a:ext cx="1351697" cy="2053683"/>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ru-RU"/>
          </a:p>
        </p:txBody>
      </p:sp>
      <p:grpSp>
        <p:nvGrpSpPr>
          <p:cNvPr id="17" name="Group 17"/>
          <p:cNvGrpSpPr/>
          <p:nvPr/>
        </p:nvGrpSpPr>
        <p:grpSpPr>
          <a:xfrm>
            <a:off x="7014196" y="3493717"/>
            <a:ext cx="334055" cy="33405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805F"/>
            </a:solidFill>
          </p:spPr>
          <p:txBody>
            <a:bodyPr/>
            <a:lstStyle/>
            <a:p>
              <a:endParaRPr lang="ru-RU"/>
            </a:p>
          </p:txBody>
        </p:sp>
        <p:sp>
          <p:nvSpPr>
            <p:cNvPr id="19" name="TextBox 19"/>
            <p:cNvSpPr txBox="1"/>
            <p:nvPr/>
          </p:nvSpPr>
          <p:spPr>
            <a:xfrm>
              <a:off x="76200" y="57150"/>
              <a:ext cx="660400" cy="679450"/>
            </a:xfrm>
            <a:prstGeom prst="rect">
              <a:avLst/>
            </a:prstGeom>
          </p:spPr>
          <p:txBody>
            <a:bodyPr lIns="33867" tIns="33867" rIns="33867" bIns="33867" rtlCol="0" anchor="ctr"/>
            <a:lstStyle/>
            <a:p>
              <a:pPr algn="ctr">
                <a:lnSpc>
                  <a:spcPts val="1906"/>
                </a:lnSpc>
              </a:pPr>
              <a:endParaRPr sz="1200" dirty="0"/>
            </a:p>
          </p:txBody>
        </p:sp>
      </p:grpSp>
      <p:sp>
        <p:nvSpPr>
          <p:cNvPr id="20" name="TextBox 20"/>
          <p:cNvSpPr txBox="1"/>
          <p:nvPr/>
        </p:nvSpPr>
        <p:spPr>
          <a:xfrm>
            <a:off x="6505375" y="1610266"/>
            <a:ext cx="1351697" cy="692497"/>
          </a:xfrm>
          <a:prstGeom prst="rect">
            <a:avLst/>
          </a:prstGeom>
        </p:spPr>
        <p:txBody>
          <a:bodyPr lIns="0" tIns="0" rIns="0" bIns="0" rtlCol="0" anchor="t">
            <a:spAutoFit/>
          </a:bodyPr>
          <a:lstStyle/>
          <a:p>
            <a:pPr algn="ctr">
              <a:lnSpc>
                <a:spcPts val="1840"/>
              </a:lnSpc>
            </a:pPr>
            <a:r>
              <a:rPr lang="en-US" sz="1333" b="1" spc="131" dirty="0">
                <a:solidFill>
                  <a:srgbClr val="002060"/>
                </a:solidFill>
                <a:latin typeface="Times New Roman" panose="02020603050405020304" pitchFamily="18" charset="0"/>
                <a:ea typeface="DM Sans Bold"/>
                <a:cs typeface="Times New Roman" panose="02020603050405020304" pitchFamily="18" charset="0"/>
                <a:sym typeface="DM Sans Bold"/>
              </a:rPr>
              <a:t>Қалалық этномәдени аймақтар</a:t>
            </a:r>
          </a:p>
        </p:txBody>
      </p:sp>
      <p:sp>
        <p:nvSpPr>
          <p:cNvPr id="21" name="Freeform 21"/>
          <p:cNvSpPr/>
          <p:nvPr/>
        </p:nvSpPr>
        <p:spPr>
          <a:xfrm>
            <a:off x="8832413" y="1280433"/>
            <a:ext cx="1351697" cy="2053683"/>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ru-RU"/>
          </a:p>
        </p:txBody>
      </p:sp>
      <p:grpSp>
        <p:nvGrpSpPr>
          <p:cNvPr id="22" name="Group 22"/>
          <p:cNvGrpSpPr/>
          <p:nvPr/>
        </p:nvGrpSpPr>
        <p:grpSpPr>
          <a:xfrm>
            <a:off x="9341234" y="3493717"/>
            <a:ext cx="334055" cy="334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BF63">
                    <a:alpha val="100000"/>
                  </a:srgbClr>
                </a:gs>
                <a:gs pos="100000">
                  <a:srgbClr val="175753">
                    <a:alpha val="100000"/>
                  </a:srgbClr>
                </a:gs>
              </a:gsLst>
              <a:lin ang="0"/>
            </a:gradFill>
          </p:spPr>
          <p:txBody>
            <a:bodyPr/>
            <a:lstStyle/>
            <a:p>
              <a:endParaRPr lang="ru-RU"/>
            </a:p>
          </p:txBody>
        </p:sp>
        <p:sp>
          <p:nvSpPr>
            <p:cNvPr id="24" name="TextBox 24"/>
            <p:cNvSpPr txBox="1"/>
            <p:nvPr/>
          </p:nvSpPr>
          <p:spPr>
            <a:xfrm>
              <a:off x="76200" y="57150"/>
              <a:ext cx="660400" cy="679450"/>
            </a:xfrm>
            <a:prstGeom prst="rect">
              <a:avLst/>
            </a:prstGeom>
          </p:spPr>
          <p:txBody>
            <a:bodyPr lIns="33867" tIns="33867" rIns="33867" bIns="33867" rtlCol="0" anchor="ctr"/>
            <a:lstStyle/>
            <a:p>
              <a:pPr algn="ctr">
                <a:lnSpc>
                  <a:spcPts val="1906"/>
                </a:lnSpc>
              </a:pPr>
              <a:endParaRPr sz="1200" dirty="0"/>
            </a:p>
          </p:txBody>
        </p:sp>
      </p:grpSp>
      <p:sp>
        <p:nvSpPr>
          <p:cNvPr id="25" name="TextBox 25"/>
          <p:cNvSpPr txBox="1"/>
          <p:nvPr/>
        </p:nvSpPr>
        <p:spPr>
          <a:xfrm>
            <a:off x="8832413" y="1610267"/>
            <a:ext cx="1351697" cy="730969"/>
          </a:xfrm>
          <a:prstGeom prst="rect">
            <a:avLst/>
          </a:prstGeom>
        </p:spPr>
        <p:txBody>
          <a:bodyPr lIns="0" tIns="0" rIns="0" bIns="0" rtlCol="0" anchor="t">
            <a:spAutoFit/>
          </a:bodyPr>
          <a:lstStyle/>
          <a:p>
            <a:pPr algn="ctr">
              <a:lnSpc>
                <a:spcPts val="1931"/>
              </a:lnSpc>
            </a:pPr>
            <a:r>
              <a:rPr lang="en-US" sz="1400" b="1" spc="137" dirty="0">
                <a:solidFill>
                  <a:srgbClr val="002060"/>
                </a:solidFill>
                <a:latin typeface="Times New Roman" panose="02020603050405020304" pitchFamily="18" charset="0"/>
                <a:ea typeface="DM Sans Bold"/>
                <a:cs typeface="Times New Roman" panose="02020603050405020304" pitchFamily="18" charset="0"/>
                <a:sym typeface="DM Sans Bold"/>
              </a:rPr>
              <a:t>Мәдени-туристік аймақтар</a:t>
            </a:r>
          </a:p>
        </p:txBody>
      </p:sp>
      <p:sp>
        <p:nvSpPr>
          <p:cNvPr id="26" name="TextBox 26"/>
          <p:cNvSpPr txBox="1"/>
          <p:nvPr/>
        </p:nvSpPr>
        <p:spPr>
          <a:xfrm>
            <a:off x="3786010" y="3882004"/>
            <a:ext cx="2136351" cy="2616101"/>
          </a:xfrm>
          <a:prstGeom prst="rect">
            <a:avLst/>
          </a:prstGeom>
        </p:spPr>
        <p:txBody>
          <a:bodyPr lIns="0" tIns="0" rIns="0" bIns="0" rtlCol="0" anchor="t">
            <a:spAutoFit/>
          </a:bodyPr>
          <a:lstStyle/>
          <a:p>
            <a:pPr algn="ctr">
              <a:lnSpc>
                <a:spcPts val="1697"/>
              </a:lnSpc>
            </a:pPr>
            <a:r>
              <a:rPr lang="en-US" sz="1229" spc="120" dirty="0">
                <a:solidFill>
                  <a:srgbClr val="002060"/>
                </a:solidFill>
                <a:latin typeface="Times New Roman" panose="02020603050405020304" pitchFamily="18" charset="0"/>
                <a:ea typeface="DM Sans"/>
                <a:cs typeface="Times New Roman" panose="02020603050405020304" pitchFamily="18" charset="0"/>
                <a:sym typeface="DM Sans"/>
              </a:rPr>
              <a:t>Тарихи-мәдени этномәдени аймақтар белгілі бір этностардың тарихи мекендеген және олардың мәдениетін сақтаған аймақтары. Мұндай жерлерде тарихи ескерткіштер, ғибадат орындары және басқа да мәдени мұралар сақталады.</a:t>
            </a:r>
          </a:p>
          <a:p>
            <a:pPr algn="ctr">
              <a:lnSpc>
                <a:spcPts val="1697"/>
              </a:lnSpc>
            </a:pPr>
            <a:endParaRPr lang="en-US" sz="1229" spc="120" dirty="0">
              <a:solidFill>
                <a:srgbClr val="002060"/>
              </a:solidFill>
              <a:latin typeface="Times New Roman" panose="02020603050405020304" pitchFamily="18" charset="0"/>
              <a:ea typeface="DM Sans"/>
              <a:cs typeface="Times New Roman" panose="02020603050405020304" pitchFamily="18" charset="0"/>
              <a:sym typeface="DM Sans"/>
            </a:endParaRPr>
          </a:p>
        </p:txBody>
      </p:sp>
      <p:sp>
        <p:nvSpPr>
          <p:cNvPr id="27" name="TextBox 27"/>
          <p:cNvSpPr txBox="1"/>
          <p:nvPr/>
        </p:nvSpPr>
        <p:spPr>
          <a:xfrm>
            <a:off x="6096000" y="4094806"/>
            <a:ext cx="2136351" cy="2180084"/>
          </a:xfrm>
          <a:prstGeom prst="rect">
            <a:avLst/>
          </a:prstGeom>
        </p:spPr>
        <p:txBody>
          <a:bodyPr lIns="0" tIns="0" rIns="0" bIns="0" rtlCol="0" anchor="t">
            <a:spAutoFit/>
          </a:bodyPr>
          <a:lstStyle/>
          <a:p>
            <a:pPr algn="ctr">
              <a:lnSpc>
                <a:spcPts val="1697"/>
              </a:lnSpc>
            </a:pPr>
            <a:r>
              <a:rPr lang="en-US" sz="1229" spc="120" dirty="0">
                <a:solidFill>
                  <a:srgbClr val="002060"/>
                </a:solidFill>
                <a:latin typeface="Times New Roman" panose="02020603050405020304" pitchFamily="18" charset="0"/>
                <a:ea typeface="DM Sans"/>
                <a:cs typeface="Times New Roman" panose="02020603050405020304" pitchFamily="18" charset="0"/>
                <a:sym typeface="DM Sans"/>
              </a:rPr>
              <a:t>Қалалық этномәдени аймақтар ірі қалаларда белгілі бір этнос өкілдерінің топтаса өмір сүретін жерлері. Қалаларда миграцияның жоғары деңгейіне байланысты этностар аралас өмір сүріп, мәдени әртүрлілік байқалады.</a:t>
            </a:r>
          </a:p>
        </p:txBody>
      </p:sp>
      <p:sp>
        <p:nvSpPr>
          <p:cNvPr id="28" name="TextBox 28"/>
          <p:cNvSpPr txBox="1"/>
          <p:nvPr/>
        </p:nvSpPr>
        <p:spPr>
          <a:xfrm>
            <a:off x="8497736" y="3882004"/>
            <a:ext cx="2021051" cy="2462213"/>
          </a:xfrm>
          <a:prstGeom prst="rect">
            <a:avLst/>
          </a:prstGeom>
        </p:spPr>
        <p:txBody>
          <a:bodyPr lIns="0" tIns="0" rIns="0" bIns="0" rtlCol="0" anchor="t">
            <a:spAutoFit/>
          </a:bodyPr>
          <a:lstStyle/>
          <a:p>
            <a:pPr algn="ctr">
              <a:lnSpc>
                <a:spcPts val="1605"/>
              </a:lnSpc>
            </a:pPr>
            <a:r>
              <a:rPr lang="en-US" sz="1163" spc="113" dirty="0">
                <a:solidFill>
                  <a:srgbClr val="002060"/>
                </a:solidFill>
                <a:latin typeface="Times New Roman" panose="02020603050405020304" pitchFamily="18" charset="0"/>
                <a:ea typeface="DM Sans"/>
                <a:cs typeface="Times New Roman" panose="02020603050405020304" pitchFamily="18" charset="0"/>
                <a:sym typeface="DM Sans"/>
              </a:rPr>
              <a:t>Бұл этномәдени аймақтар көбінесе этникалық топтардың мәдени дәстүрлері, өнері және тарихи орындары туристерді тарту үшін дамытылған. Мұнда халықтың мәдени мұрасын көрсететін фестивальдер, көрмелер және басқа да шаралар ұйымдастырылады.</a:t>
            </a:r>
          </a:p>
        </p:txBody>
      </p:sp>
      <p:sp>
        <p:nvSpPr>
          <p:cNvPr id="29" name="Freeform 29"/>
          <p:cNvSpPr/>
          <p:nvPr/>
        </p:nvSpPr>
        <p:spPr>
          <a:xfrm rot="-10799999">
            <a:off x="-1819747" y="-4716160"/>
            <a:ext cx="4448695" cy="6211093"/>
          </a:xfrm>
          <a:custGeom>
            <a:avLst/>
            <a:gdLst/>
            <a:ahLst/>
            <a:cxnLst/>
            <a:rect l="l" t="t" r="r" b="b"/>
            <a:pathLst>
              <a:path w="6673043" h="9316639">
                <a:moveTo>
                  <a:pt x="0" y="0"/>
                </a:moveTo>
                <a:lnTo>
                  <a:pt x="6673042" y="0"/>
                </a:lnTo>
                <a:lnTo>
                  <a:pt x="6673042" y="9316640"/>
                </a:lnTo>
                <a:lnTo>
                  <a:pt x="0" y="93166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u-RU"/>
          </a:p>
        </p:txBody>
      </p:sp>
      <p:sp>
        <p:nvSpPr>
          <p:cNvPr id="30" name="TextBox 30"/>
          <p:cNvSpPr txBox="1"/>
          <p:nvPr/>
        </p:nvSpPr>
        <p:spPr>
          <a:xfrm>
            <a:off x="2628948" y="247669"/>
            <a:ext cx="10305089" cy="461665"/>
          </a:xfrm>
          <a:prstGeom prst="rect">
            <a:avLst/>
          </a:prstGeom>
        </p:spPr>
        <p:txBody>
          <a:bodyPr lIns="0" tIns="0" rIns="0" bIns="0" rtlCol="0" anchor="t">
            <a:spAutoFit/>
          </a:bodyPr>
          <a:lstStyle/>
          <a:p>
            <a:pPr>
              <a:lnSpc>
                <a:spcPts val="3588"/>
              </a:lnSpc>
            </a:pPr>
            <a:r>
              <a:rPr lang="en-US" sz="2600" b="1" spc="255" dirty="0">
                <a:solidFill>
                  <a:srgbClr val="002060"/>
                </a:solidFill>
                <a:latin typeface="Times New Roman" panose="02020603050405020304" pitchFamily="18" charset="0"/>
                <a:ea typeface="Oswald Bold"/>
                <a:cs typeface="Times New Roman" panose="02020603050405020304" pitchFamily="18" charset="0"/>
                <a:sym typeface="Oswald Bold"/>
              </a:rPr>
              <a:t>ЭТНОМӘДЕНИ АЙМАҚТАРДЫҢ ТҮРЛЕРІ</a:t>
            </a:r>
          </a:p>
        </p:txBody>
      </p:sp>
    </p:spTree>
    <p:extLst>
      <p:ext uri="{BB962C8B-B14F-4D97-AF65-F5344CB8AC3E}">
        <p14:creationId xmlns:p14="http://schemas.microsoft.com/office/powerpoint/2010/main" val="761516973"/>
      </p:ext>
    </p:extLst>
  </p:cSld>
  <p:clrMapOvr>
    <a:masterClrMapping/>
  </p:clrMapOvr>
</p:sld>
</file>

<file path=ppt/theme/theme1.xml><?xml version="1.0" encoding="utf-8"?>
<a:theme xmlns:a="http://schemas.openxmlformats.org/drawingml/2006/main" name="Легкий дым">
  <a:themeElements>
    <a:clrScheme name="Другая 1">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972</TotalTime>
  <Words>1410</Words>
  <Application>Microsoft Office PowerPoint</Application>
  <PresentationFormat>Широкоэкранный</PresentationFormat>
  <Paragraphs>146</Paragraphs>
  <Slides>16</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3" baseType="lpstr">
      <vt:lpstr>Arial</vt:lpstr>
      <vt:lpstr>Century Gothic</vt:lpstr>
      <vt:lpstr>Times New Roman</vt:lpstr>
      <vt:lpstr>Verdana</vt:lpstr>
      <vt:lpstr>Wingdings 3</vt:lpstr>
      <vt:lpstr>Легкий дым</vt:lpstr>
      <vt:lpstr>Точечный рисунок</vt:lpstr>
      <vt:lpstr>Презентация PowerPoint</vt:lpstr>
      <vt:lpstr>Негізігі ұғымдармен түсініктер</vt:lpstr>
      <vt:lpstr>Презентация PowerPoint</vt:lpstr>
      <vt:lpstr>Презентация PowerPoint</vt:lpstr>
      <vt:lpstr>А.Фергюсон</vt:lpstr>
      <vt:lpstr>Презентация PowerPoint</vt:lpstr>
      <vt:lpstr>Презентация PowerPoint</vt:lpstr>
      <vt:lpstr>Презентация PowerPoint</vt:lpstr>
      <vt:lpstr>Презентация PowerPoint</vt:lpstr>
      <vt:lpstr>Презентация PowerPoint</vt:lpstr>
      <vt:lpstr> Картада көрсетілген этномәдени аймақтардың алып жатқан кеңістігі, діни іргетасы</vt:lpstr>
      <vt:lpstr>Картада көрсетілген этномәдени аймақтардың алып жатқан кеңістігі, діни іргетасы, ежелгі өзегін төмендегі кесте арқылы ажыратуға болады</vt:lpstr>
      <vt:lpstr>Презентация PowerPoint</vt:lpstr>
      <vt:lpstr> Қазақстанның 16 тарихи ескерткіші ЮНЕСКО-ның бүкіләлемдік мұралар тізіміне кіреді. Бүгінгі уақытта ЮНЕСКО-ның бүкіләлемдік мұралар тізіміне Қазақстаннан 10 тарихи ескерткіші және адамзаттық материалдық емес мұралар тізіміне 3 рухани мұрамыз енгізілген: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Нр</dc:creator>
  <cp:lastModifiedBy>Нурбол Усенов</cp:lastModifiedBy>
  <cp:revision>27</cp:revision>
  <dcterms:created xsi:type="dcterms:W3CDTF">2024-10-27T21:55:03Z</dcterms:created>
  <dcterms:modified xsi:type="dcterms:W3CDTF">2024-10-31T20:40:53Z</dcterms:modified>
</cp:coreProperties>
</file>